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Lst>
  <p:handoutMasterIdLst>
    <p:handoutMasterId r:id="rId17"/>
  </p:handoutMasterIdLst>
  <p:sldIdLst>
    <p:sldId id="280" r:id="rId2"/>
    <p:sldId id="264" r:id="rId3"/>
    <p:sldId id="260" r:id="rId4"/>
    <p:sldId id="265" r:id="rId5"/>
    <p:sldId id="266" r:id="rId6"/>
    <p:sldId id="268" r:id="rId7"/>
    <p:sldId id="267" r:id="rId8"/>
    <p:sldId id="269" r:id="rId9"/>
    <p:sldId id="270" r:id="rId10"/>
    <p:sldId id="271" r:id="rId11"/>
    <p:sldId id="272" r:id="rId12"/>
    <p:sldId id="274" r:id="rId13"/>
    <p:sldId id="273" r:id="rId14"/>
    <p:sldId id="276" r:id="rId15"/>
    <p:sldId id="278" r:id="rId16"/>
  </p:sldIdLst>
  <p:sldSz cx="9144000" cy="6858000" type="screen4x3"/>
  <p:notesSz cx="9923463" cy="678815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667" autoAdjust="0"/>
    <p:restoredTop sz="94660"/>
  </p:normalViewPr>
  <p:slideViewPr>
    <p:cSldViewPr>
      <p:cViewPr varScale="1">
        <p:scale>
          <a:sx n="74" d="100"/>
          <a:sy n="74" d="100"/>
        </p:scale>
        <p:origin x="2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23296" y="0"/>
            <a:ext cx="4300167" cy="339408"/>
          </a:xfrm>
          <a:prstGeom prst="rect">
            <a:avLst/>
          </a:prstGeom>
        </p:spPr>
        <p:txBody>
          <a:bodyPr vert="horz" lIns="91367" tIns="45683" rIns="91367" bIns="45683" rtlCol="1"/>
          <a:lstStyle>
            <a:lvl1pPr algn="r">
              <a:defRPr sz="1200"/>
            </a:lvl1pPr>
          </a:lstStyle>
          <a:p>
            <a:endParaRPr lang="he-IL"/>
          </a:p>
        </p:txBody>
      </p:sp>
      <p:sp>
        <p:nvSpPr>
          <p:cNvPr id="3" name="Date Placeholder 2"/>
          <p:cNvSpPr>
            <a:spLocks noGrp="1"/>
          </p:cNvSpPr>
          <p:nvPr>
            <p:ph type="dt" sz="quarter" idx="1"/>
          </p:nvPr>
        </p:nvSpPr>
        <p:spPr>
          <a:xfrm>
            <a:off x="2298" y="0"/>
            <a:ext cx="4300167" cy="339408"/>
          </a:xfrm>
          <a:prstGeom prst="rect">
            <a:avLst/>
          </a:prstGeom>
        </p:spPr>
        <p:txBody>
          <a:bodyPr vert="horz" lIns="91367" tIns="45683" rIns="91367" bIns="45683" rtlCol="1"/>
          <a:lstStyle>
            <a:lvl1pPr algn="l">
              <a:defRPr sz="1200"/>
            </a:lvl1pPr>
          </a:lstStyle>
          <a:p>
            <a:fld id="{94EBBF5A-8EFE-4220-B346-82E19919DD60}" type="datetimeFigureOut">
              <a:rPr lang="he-IL" smtClean="0"/>
              <a:t>י"ב/תמוז/תש"ף</a:t>
            </a:fld>
            <a:endParaRPr lang="he-IL"/>
          </a:p>
        </p:txBody>
      </p:sp>
      <p:sp>
        <p:nvSpPr>
          <p:cNvPr id="4" name="Footer Placeholder 3"/>
          <p:cNvSpPr>
            <a:spLocks noGrp="1"/>
          </p:cNvSpPr>
          <p:nvPr>
            <p:ph type="ftr" sz="quarter" idx="2"/>
          </p:nvPr>
        </p:nvSpPr>
        <p:spPr>
          <a:xfrm>
            <a:off x="5623296" y="6447565"/>
            <a:ext cx="4300167" cy="339408"/>
          </a:xfrm>
          <a:prstGeom prst="rect">
            <a:avLst/>
          </a:prstGeom>
        </p:spPr>
        <p:txBody>
          <a:bodyPr vert="horz" lIns="91367" tIns="45683" rIns="91367" bIns="45683" rtlCol="1" anchor="b"/>
          <a:lstStyle>
            <a:lvl1pPr algn="r">
              <a:defRPr sz="1200"/>
            </a:lvl1pPr>
          </a:lstStyle>
          <a:p>
            <a:endParaRPr lang="he-IL"/>
          </a:p>
        </p:txBody>
      </p:sp>
      <p:sp>
        <p:nvSpPr>
          <p:cNvPr id="5" name="Slide Number Placeholder 4"/>
          <p:cNvSpPr>
            <a:spLocks noGrp="1"/>
          </p:cNvSpPr>
          <p:nvPr>
            <p:ph type="sldNum" sz="quarter" idx="3"/>
          </p:nvPr>
        </p:nvSpPr>
        <p:spPr>
          <a:xfrm>
            <a:off x="2298" y="6447565"/>
            <a:ext cx="4300167" cy="339408"/>
          </a:xfrm>
          <a:prstGeom prst="rect">
            <a:avLst/>
          </a:prstGeom>
        </p:spPr>
        <p:txBody>
          <a:bodyPr vert="horz" lIns="91367" tIns="45683" rIns="91367" bIns="45683" rtlCol="1" anchor="b"/>
          <a:lstStyle>
            <a:lvl1pPr algn="l">
              <a:defRPr sz="1200"/>
            </a:lvl1pPr>
          </a:lstStyle>
          <a:p>
            <a:fld id="{DA1415BE-6D1D-4D8E-9465-EEE99B1AD111}" type="slidenum">
              <a:rPr lang="he-IL" smtClean="0"/>
              <a:t>‹#›</a:t>
            </a:fld>
            <a:endParaRPr lang="he-IL"/>
          </a:p>
        </p:txBody>
      </p:sp>
    </p:spTree>
    <p:extLst>
      <p:ext uri="{BB962C8B-B14F-4D97-AF65-F5344CB8AC3E}">
        <p14:creationId xmlns:p14="http://schemas.microsoft.com/office/powerpoint/2010/main" val="30415536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2" name="Footer Placeholder 1"/>
          <p:cNvSpPr>
            <a:spLocks noGrp="1"/>
          </p:cNvSpPr>
          <p:nvPr>
            <p:ph type="ftr" sz="quarter" idx="11"/>
          </p:nvPr>
        </p:nvSpPr>
        <p:spPr/>
        <p:txBody>
          <a:bodyPr/>
          <a:lstStyle/>
          <a:p>
            <a:endParaRPr lang="he-IL"/>
          </a:p>
        </p:txBody>
      </p:sp>
      <p:sp>
        <p:nvSpPr>
          <p:cNvPr id="15" name="Slide Number Placeholder 14"/>
          <p:cNvSpPr>
            <a:spLocks noGrp="1"/>
          </p:cNvSpPr>
          <p:nvPr>
            <p:ph type="sldNum" sz="quarter" idx="12"/>
          </p:nvPr>
        </p:nvSpPr>
        <p:spPr>
          <a:xfrm>
            <a:off x="8229600" y="6473952"/>
            <a:ext cx="758952" cy="246888"/>
          </a:xfrm>
        </p:spPr>
        <p:txBody>
          <a:bodyPr/>
          <a:lstStyle/>
          <a:p>
            <a:fld id="{3B607B59-2754-4A30-960B-DC7FF0A56BEE}"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19" name="Footer Placeholder 18"/>
          <p:cNvSpPr>
            <a:spLocks noGrp="1"/>
          </p:cNvSpPr>
          <p:nvPr>
            <p:ph type="ftr" sz="quarter" idx="11"/>
          </p:nvPr>
        </p:nvSpPr>
        <p:spPr>
          <a:xfrm>
            <a:off x="3581400" y="76200"/>
            <a:ext cx="2895600" cy="288925"/>
          </a:xfrm>
        </p:spPr>
        <p:txBody>
          <a:bodyPr/>
          <a:lstStyle/>
          <a:p>
            <a:endParaRPr lang="he-IL"/>
          </a:p>
        </p:txBody>
      </p:sp>
      <p:sp>
        <p:nvSpPr>
          <p:cNvPr id="16" name="Slide Number Placeholder 15"/>
          <p:cNvSpPr>
            <a:spLocks noGrp="1"/>
          </p:cNvSpPr>
          <p:nvPr>
            <p:ph type="sldNum" sz="quarter" idx="12"/>
          </p:nvPr>
        </p:nvSpPr>
        <p:spPr>
          <a:xfrm>
            <a:off x="8229600" y="6473952"/>
            <a:ext cx="758952" cy="246888"/>
          </a:xfrm>
        </p:spPr>
        <p:txBody>
          <a:bodyPr/>
          <a:lstStyle/>
          <a:p>
            <a:fld id="{3B607B59-2754-4A30-960B-DC7FF0A56BEE}"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11" name="Footer Placeholder 10"/>
          <p:cNvSpPr>
            <a:spLocks noGrp="1"/>
          </p:cNvSpPr>
          <p:nvPr>
            <p:ph type="ftr" sz="quarter" idx="11"/>
          </p:nvPr>
        </p:nvSpPr>
        <p:spPr/>
        <p:txBody>
          <a:bodyPr/>
          <a:lstStyle/>
          <a:p>
            <a:endParaRPr lang="he-IL"/>
          </a:p>
        </p:txBody>
      </p:sp>
      <p:sp>
        <p:nvSpPr>
          <p:cNvPr id="16" name="Slide Number Placeholder 15"/>
          <p:cNvSpPr>
            <a:spLocks noGrp="1"/>
          </p:cNvSpPr>
          <p:nvPr>
            <p:ph type="sldNum" sz="quarter" idx="12"/>
          </p:nvPr>
        </p:nvSpPr>
        <p:spPr/>
        <p:txBody>
          <a:bodyPr/>
          <a:lstStyle/>
          <a:p>
            <a:fld id="{3B607B59-2754-4A30-960B-DC7FF0A56BEE}" type="slidenum">
              <a:rPr lang="he-IL" smtClean="0"/>
              <a:t>‹#›</a:t>
            </a:fld>
            <a:endParaRPr lang="he-IL"/>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10" name="Footer Placeholder 9"/>
          <p:cNvSpPr>
            <a:spLocks noGrp="1"/>
          </p:cNvSpPr>
          <p:nvPr>
            <p:ph type="ftr" sz="quarter" idx="11"/>
          </p:nvPr>
        </p:nvSpPr>
        <p:spPr/>
        <p:txBody>
          <a:bodyPr/>
          <a:lstStyle/>
          <a:p>
            <a:endParaRPr lang="he-IL"/>
          </a:p>
        </p:txBody>
      </p:sp>
      <p:sp>
        <p:nvSpPr>
          <p:cNvPr id="31" name="Slide Number Placeholder 30"/>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229600" y="6477000"/>
            <a:ext cx="762000" cy="246888"/>
          </a:xfrm>
        </p:spPr>
        <p:txBody>
          <a:bodyPr/>
          <a:lstStyle/>
          <a:p>
            <a:fld id="{3B607B59-2754-4A30-960B-DC7FF0A56BEE}" type="slidenum">
              <a:rPr lang="he-IL" smtClean="0"/>
              <a:t>‹#›</a:t>
            </a:fld>
            <a:endParaRPr lang="he-IL"/>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21" name="Footer Placeholder 20"/>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24" name="Footer Placeholder 23"/>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29" name="Footer Placeholder 28"/>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B607B59-2754-4A30-960B-DC7FF0A56BEE}"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E66E149E-3833-42E1-81DE-F2744A912458}" type="datetimeFigureOut">
              <a:rPr lang="he-IL" smtClean="0"/>
              <a:t>י"ב/תמוז/תש"ף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31" name="Slide Number Placeholder 30"/>
          <p:cNvSpPr>
            <a:spLocks noGrp="1"/>
          </p:cNvSpPr>
          <p:nvPr>
            <p:ph type="sldNum" sz="quarter" idx="12"/>
          </p:nvPr>
        </p:nvSpPr>
        <p:spPr/>
        <p:txBody>
          <a:bodyPr/>
          <a:lstStyle/>
          <a:p>
            <a:fld id="{3B607B59-2754-4A30-960B-DC7FF0A56BEE}" type="slidenum">
              <a:rPr lang="he-IL" smtClean="0"/>
              <a:t>‹#›</a:t>
            </a:fld>
            <a:endParaRPr lang="he-IL"/>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66E149E-3833-42E1-81DE-F2744A912458}" type="datetimeFigureOut">
              <a:rPr lang="he-IL" smtClean="0"/>
              <a:t>י"ב/תמוז/תש"ף</a:t>
            </a:fld>
            <a:endParaRPr lang="he-IL"/>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e-IL"/>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B607B59-2754-4A30-960B-DC7FF0A56BEE}" type="slidenum">
              <a:rPr lang="he-IL" smtClean="0"/>
              <a:t>‹#›</a:t>
            </a:fld>
            <a:endParaRPr lang="he-IL"/>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2514-9260-477B-B8E0-0FE10DFD516B}"/>
              </a:ext>
            </a:extLst>
          </p:cNvPr>
          <p:cNvSpPr>
            <a:spLocks noGrp="1"/>
          </p:cNvSpPr>
          <p:nvPr>
            <p:ph type="title"/>
          </p:nvPr>
        </p:nvSpPr>
        <p:spPr/>
        <p:txBody>
          <a:bodyPr/>
          <a:lstStyle/>
          <a:p>
            <a:endParaRPr lang="LID4096"/>
          </a:p>
        </p:txBody>
      </p:sp>
      <p:sp>
        <p:nvSpPr>
          <p:cNvPr id="3" name="Content Placeholder 2">
            <a:extLst>
              <a:ext uri="{FF2B5EF4-FFF2-40B4-BE49-F238E27FC236}">
                <a16:creationId xmlns:a16="http://schemas.microsoft.com/office/drawing/2014/main" id="{974637E2-E0DD-401E-AFFA-E8E6DB9027FC}"/>
              </a:ext>
            </a:extLst>
          </p:cNvPr>
          <p:cNvSpPr>
            <a:spLocks noGrp="1"/>
          </p:cNvSpPr>
          <p:nvPr>
            <p:ph idx="1"/>
          </p:nvPr>
        </p:nvSpPr>
        <p:spPr/>
        <p:txBody>
          <a:bodyPr/>
          <a:lstStyle/>
          <a:p>
            <a:endParaRPr lang="LID4096"/>
          </a:p>
        </p:txBody>
      </p:sp>
    </p:spTree>
    <p:extLst>
      <p:ext uri="{BB962C8B-B14F-4D97-AF65-F5344CB8AC3E}">
        <p14:creationId xmlns:p14="http://schemas.microsoft.com/office/powerpoint/2010/main" val="36866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5344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a:lnSpc>
                <a:spcPts val="4100"/>
              </a:lnSpc>
              <a:spcBef>
                <a:spcPts val="1200"/>
              </a:spcBef>
            </a:pPr>
            <a:r>
              <a:rPr lang="he-IL" sz="3600" dirty="0">
                <a:latin typeface="Times New Roman" panose="02020603050405020304" pitchFamily="18" charset="0"/>
                <a:ea typeface="Times New Roman" panose="02020603050405020304" pitchFamily="18" charset="0"/>
                <a:cs typeface="David" panose="020E0502060401010101" pitchFamily="34" charset="-79"/>
              </a:rPr>
              <a:t>אֲנִי מַכִּיר טוֹבָה לַנּוֹתֵן בִּי </a:t>
            </a:r>
            <a:r>
              <a:rPr lang="he-IL" sz="3600" dirty="0" err="1">
                <a:latin typeface="Times New Roman" panose="02020603050405020304" pitchFamily="18" charset="0"/>
                <a:ea typeface="Times New Roman" panose="02020603050405020304" pitchFamily="18" charset="0"/>
                <a:cs typeface="David" panose="020E0502060401010101" pitchFamily="34" charset="-79"/>
              </a:rPr>
              <a:t>כֹּח</a:t>
            </a:r>
            <a:r>
              <a:rPr lang="he-IL" sz="3600" dirty="0">
                <a:latin typeface="Times New Roman" panose="02020603050405020304" pitchFamily="18" charset="0"/>
                <a:ea typeface="Times New Roman" panose="02020603050405020304" pitchFamily="18" charset="0"/>
                <a:cs typeface="David" panose="020E0502060401010101" pitchFamily="34" charset="-79"/>
              </a:rPr>
              <a:t>ַ, לַמָּשִׁיחַ יֵשׁוּעַ אֲדוֹנֵנוּ,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כִּי חֲשָׁבַנִי נֶאֱמָן וּמִנָּה אוֹתִי לְשֵׁרוּתוֹ</a:t>
            </a:r>
            <a:r>
              <a:rPr lang="he-IL" sz="3600" dirty="0">
                <a:latin typeface="Times New Roman" panose="02020603050405020304" pitchFamily="18" charset="0"/>
                <a:ea typeface="Times New Roman" panose="02020603050405020304" pitchFamily="18" charset="0"/>
                <a:cs typeface="David" panose="020E0502060401010101" pitchFamily="34" charset="-79"/>
              </a:rPr>
              <a:t>, אַף שֶׁקֹּדֶם לָכֵן הָיִיתִי מְגַדֵּף, רוֹדֵף וּמְבַזֶּה. אֲבָל </a:t>
            </a:r>
            <a:r>
              <a:rPr lang="he-IL" sz="3600" b="1" dirty="0" err="1">
                <a:solidFill>
                  <a:schemeClr val="tx1"/>
                </a:solidFill>
                <a:latin typeface="Times New Roman" panose="02020603050405020304" pitchFamily="18" charset="0"/>
                <a:ea typeface="Times New Roman" panose="02020603050405020304" pitchFamily="18" charset="0"/>
                <a:cs typeface="David" panose="020E0502060401010101" pitchFamily="34" charset="-79"/>
              </a:rPr>
              <a:t>רֻחַמְתִּי</a:t>
            </a:r>
            <a:r>
              <a:rPr lang="he-IL" sz="3600" dirty="0">
                <a:latin typeface="Times New Roman" panose="02020603050405020304" pitchFamily="18" charset="0"/>
                <a:ea typeface="Times New Roman" panose="02020603050405020304" pitchFamily="18" charset="0"/>
                <a:cs typeface="David" panose="020E0502060401010101" pitchFamily="34" charset="-79"/>
              </a:rPr>
              <a:t> מִפְּנֵי </a:t>
            </a:r>
            <a:r>
              <a:rPr lang="he-IL" sz="3600" dirty="0" err="1">
                <a:latin typeface="Times New Roman" panose="02020603050405020304" pitchFamily="18" charset="0"/>
                <a:ea typeface="Times New Roman" panose="02020603050405020304" pitchFamily="18" charset="0"/>
                <a:cs typeface="David" panose="020E0502060401010101" pitchFamily="34" charset="-79"/>
              </a:rPr>
              <a:t>שֶׁבִּהְיוֹתִי</a:t>
            </a:r>
            <a:r>
              <a:rPr lang="he-IL" sz="3600" dirty="0">
                <a:latin typeface="Times New Roman" panose="02020603050405020304" pitchFamily="18" charset="0"/>
                <a:ea typeface="Times New Roman" panose="02020603050405020304" pitchFamily="18" charset="0"/>
                <a:cs typeface="David" panose="020E0502060401010101" pitchFamily="34" charset="-79"/>
              </a:rPr>
              <a:t> חֲסַר אֱמוּנָה פָּעַלְתִּי בְּלִי דַּעַת, וְחֶסֶד אֲדוֹנֵנוּ שָׁפַע עָלַי יַחַד עִם אֱמוּנָה וְאַהֲבָה אֲשֶׁר בַּמָּשִׁיחַ יֵשׁוּעַ.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טימותיאוס א' א' 12-16</a:t>
            </a: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0489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5344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a:lnSpc>
                <a:spcPts val="4100"/>
              </a:lnSpc>
              <a:spcBef>
                <a:spcPts val="1200"/>
              </a:spcBef>
            </a:pPr>
            <a:r>
              <a:rPr lang="he-IL" sz="3600" dirty="0">
                <a:latin typeface="Times New Roman" panose="02020603050405020304" pitchFamily="18" charset="0"/>
                <a:ea typeface="Times New Roman" panose="02020603050405020304" pitchFamily="18" charset="0"/>
                <a:cs typeface="David" panose="020E0502060401010101" pitchFamily="34" charset="-79"/>
              </a:rPr>
              <a:t>מְהֵימָן הַדָּבָר וְרָאוּי לְהַסְכָּמָה מְלֵאָה,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שֶׁהַמָּשִׁיחַ יֵשׁוּעַ בָּא אֶל הָעוֹלָם לְהוֹשִׁיעַ חוֹטְאִים אֲשֶׁר אֲנִי הַגָּדוֹל בָּהֶם</a:t>
            </a:r>
            <a:r>
              <a:rPr lang="he-IL" sz="3600" dirty="0">
                <a:latin typeface="Times New Roman" panose="02020603050405020304" pitchFamily="18" charset="0"/>
                <a:ea typeface="Times New Roman" panose="02020603050405020304" pitchFamily="18" charset="0"/>
                <a:cs typeface="David" panose="020E0502060401010101" pitchFamily="34" charset="-79"/>
              </a:rPr>
              <a:t>. וְאוּלָם מִשּׁוּם כָּךְ </a:t>
            </a:r>
            <a:r>
              <a:rPr lang="he-IL" sz="3600" dirty="0" err="1">
                <a:latin typeface="Times New Roman" panose="02020603050405020304" pitchFamily="18" charset="0"/>
                <a:ea typeface="Times New Roman" panose="02020603050405020304" pitchFamily="18" charset="0"/>
                <a:cs typeface="David" panose="020E0502060401010101" pitchFamily="34" charset="-79"/>
              </a:rPr>
              <a:t>רֻחַמְתִּי</a:t>
            </a:r>
            <a:r>
              <a:rPr lang="he-IL" sz="3600" dirty="0">
                <a:latin typeface="Times New Roman" panose="02020603050405020304" pitchFamily="18" charset="0"/>
                <a:ea typeface="Times New Roman" panose="02020603050405020304" pitchFamily="18" charset="0"/>
                <a:cs typeface="David" panose="020E0502060401010101" pitchFamily="34" charset="-79"/>
              </a:rPr>
              <a:t>, כְּדֵי שֶׁבִּי בָּרִאשׁוֹנָה יַרְאֶה יֵשׁוּעַ הַמָּשִׁיחַ אֶת כָּל אֹרֶךְ רוּחוֹ, כְּמוֹפֵת לָעֲתִידִים לְהַאֲמִין בּוֹ לְשֵׁם חַיֵּי עוֹלָם.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טימותיאוס א' א' 12-16</a:t>
            </a:r>
          </a:p>
          <a:p>
            <a:pPr>
              <a:lnSpc>
                <a:spcPts val="4100"/>
              </a:lnSpc>
              <a:spcBef>
                <a:spcPts val="1200"/>
              </a:spcBef>
            </a:pPr>
            <a:r>
              <a:rPr lang="he-IL" sz="3600" dirty="0">
                <a:solidFill>
                  <a:schemeClr val="tx1"/>
                </a:solidFill>
                <a:latin typeface="Arial" pitchFamily="34" charset="0"/>
                <a:cs typeface="Arial" pitchFamily="34" charset="0"/>
              </a:rPr>
              <a:t>נושע בחסד - חי בחסד - מבשר בחסד</a:t>
            </a:r>
          </a:p>
        </p:txBody>
      </p:sp>
    </p:spTree>
    <p:extLst>
      <p:ext uri="{BB962C8B-B14F-4D97-AF65-F5344CB8AC3E}">
        <p14:creationId xmlns:p14="http://schemas.microsoft.com/office/powerpoint/2010/main" val="376568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כבוד ואהבה לכל אדם</a:t>
            </a:r>
          </a:p>
          <a:p>
            <a:pPr lvl="0">
              <a:lnSpc>
                <a:spcPts val="4000"/>
              </a:lnSpc>
              <a:spcBef>
                <a:spcPts val="1200"/>
              </a:spcBef>
              <a:buClr>
                <a:srgbClr val="F0A22E"/>
              </a:buClr>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אֲבָל נָהַגְנוּ בַּעֲדִינוּת כְּשֶׁהָיִינוּ אִתְּכֶם, כְּאִשָּׁה הַמְטַפֶּלֶת בִּילָדֶיהָ. חִבַּבְנוּ אֶתְכֶם כָּל כָּךְ, שֶׁבְּחֵפֶץ לֵב שַׂשְׂנוּ לָתֵת לָכֶם לֹא רַק אֶת בְּשׂוֹרַת אֱלֹהִים אֶלָּא גַּם אֶת נַפְשֵׁנוּ, שֶׁכֵּן נִהְיֵיתֶם אֲהוּבִים עָלֵינוּ. אַתֶּם זוֹכְרִים, אַחַי, אֶת עֲמָלֵנוּ וִיגִיעָתֵנוּ; עָבַדְנוּ יוֹמָם וָלַיְלָה כְּדֵי שֶׁלֹּא לִהְיוֹת לְמַשָּׂא עַל אִישׁ מִכֶּם בְּעֵת שֶׁבִּשַּׂרְנוּ לָכֶם אֶת בְּשׂוֹרַת אֱלֹהִים.  </a:t>
            </a:r>
            <a:r>
              <a:rPr lang="he-IL"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פס' 7-12</a:t>
            </a: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5114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כבוד ואהבה לכל אדם</a:t>
            </a:r>
          </a:p>
          <a:p>
            <a:pPr lvl="0">
              <a:lnSpc>
                <a:spcPts val="4000"/>
              </a:lnSpc>
              <a:spcBef>
                <a:spcPts val="1200"/>
              </a:spcBef>
              <a:buClr>
                <a:srgbClr val="F0A22E"/>
              </a:buClr>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עֵדִים אַתֶּם וְעֵד אֱלֹהִים כִּי בִּקְדֻשָּׁה וּבְצֶדֶק וּבְלֹא דֹּפִי נָהַגְנוּ עִמָּכֶם הַמַּאֲמִינִים. וְיוֹדְעִים אַתֶּם כִּי כְּאָב אֶל בָּנָיו דִּבַּרְנוּ דִּבְרֵי מוּסָר </a:t>
            </a:r>
            <a:r>
              <a:rPr lang="he-IL" sz="3600" dirty="0" err="1">
                <a:solidFill>
                  <a:srgbClr val="FBEEC9"/>
                </a:solidFill>
                <a:latin typeface="Times New Roman" panose="02020603050405020304" pitchFamily="18" charset="0"/>
                <a:ea typeface="Times New Roman" panose="02020603050405020304" pitchFamily="18" charset="0"/>
                <a:cs typeface="David" panose="020E0502060401010101" pitchFamily="34" charset="-79"/>
              </a:rPr>
              <a:t>וְעִדּוּד</a:t>
            </a: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 אֶל כָּל אֶחָד וְאֶחָד מִכֶּם, וְהַעִידוֹנוּ בָּכֶם לְהִתְהַלֵּךְ כָּרָאוּי לִפְנֵי אֱלֹהִים הַקּוֹרֵא אֶתְכֶם לְמַלְכוּתוֹ וּכְבוֹדוֹ.  </a:t>
            </a:r>
            <a:r>
              <a:rPr lang="he-IL"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פס' 7-12</a:t>
            </a:r>
            <a:endParaRPr lang="he-IL" sz="3600" dirty="0">
              <a:solidFill>
                <a:prstClr val="white"/>
              </a:solidFill>
              <a:latin typeface="Arial" pitchFamily="34" charset="0"/>
              <a:cs typeface="Arial" pitchFamily="34" charset="0"/>
            </a:endParaRPr>
          </a:p>
          <a:p>
            <a:pPr lvl="0">
              <a:lnSpc>
                <a:spcPts val="4000"/>
              </a:lnSpc>
              <a:spcBef>
                <a:spcPts val="1200"/>
              </a:spcBef>
              <a:buClr>
                <a:srgbClr val="F0A22E"/>
              </a:buClr>
            </a:pPr>
            <a:endParaRPr lang="he-IL" dirty="0">
              <a:solidFill>
                <a:srgbClr val="FFFFCC"/>
              </a:solidFill>
              <a:latin typeface="Times New Roman" panose="02020603050405020304" pitchFamily="18" charset="0"/>
              <a:ea typeface="Times New Roman" panose="02020603050405020304" pitchFamily="18" charset="0"/>
            </a:endParaRPr>
          </a:p>
          <a:p>
            <a:pPr>
              <a:lnSpc>
                <a:spcPts val="4200"/>
              </a:lnSpc>
              <a:spcBef>
                <a:spcPts val="1800"/>
              </a:spcBef>
              <a:buSzPct val="60000"/>
            </a:pP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9234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כבוד ואהבה לכל אדם</a:t>
            </a:r>
          </a:p>
          <a:p>
            <a:pPr lvl="0">
              <a:lnSpc>
                <a:spcPts val="4000"/>
              </a:lnSpc>
              <a:spcBef>
                <a:spcPts val="1200"/>
              </a:spcBef>
              <a:buClr>
                <a:srgbClr val="F0A22E"/>
              </a:buClr>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חִבַּבְנוּ אֶתְכֶם כָּל כָּךְ, שֶׁבְּחֵפֶץ לֵב שַׂשְׂנוּ לָתֵת לָכֶם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לֹא רַק אֶת בְּשׂוֹרַת אֱלֹהִים אֶלָּא גַּם אֶת נַפְשֵׁנוּ</a:t>
            </a: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 שֶׁכֵּן נִהְיֵיתֶם אֲהוּבִים עָלֵינוּ.  </a:t>
            </a:r>
            <a:r>
              <a:rPr lang="he-IL"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פס' 8</a:t>
            </a:r>
          </a:p>
          <a:p>
            <a:pPr lvl="0">
              <a:lnSpc>
                <a:spcPts val="4000"/>
              </a:lnSpc>
              <a:spcBef>
                <a:spcPts val="2400"/>
              </a:spcBef>
              <a:buClr>
                <a:srgbClr val="F0A22E"/>
              </a:buClr>
            </a:pPr>
            <a:r>
              <a:rPr lang="he-IL" sz="3600" dirty="0">
                <a:solidFill>
                  <a:prstClr val="white"/>
                </a:solidFill>
                <a:latin typeface="Arial" pitchFamily="34" charset="0"/>
                <a:cs typeface="Arial" pitchFamily="34" charset="0"/>
              </a:rPr>
              <a:t>איך אנחנו מתנהגים בחברת לא-מאמינים?</a:t>
            </a:r>
          </a:p>
          <a:p>
            <a:pPr lvl="0">
              <a:lnSpc>
                <a:spcPts val="4000"/>
              </a:lnSpc>
              <a:spcBef>
                <a:spcPts val="1200"/>
              </a:spcBef>
              <a:buClr>
                <a:srgbClr val="F0A22E"/>
              </a:buClr>
            </a:pPr>
            <a:r>
              <a:rPr lang="he-IL" sz="3600" dirty="0">
                <a:solidFill>
                  <a:prstClr val="white"/>
                </a:solidFill>
                <a:latin typeface="Arial" pitchFamily="34" charset="0"/>
                <a:cs typeface="Arial" pitchFamily="34" charset="0"/>
              </a:rPr>
              <a:t>איך אנחנו מתנהגים בחברת המאמינים?</a:t>
            </a:r>
          </a:p>
          <a:p>
            <a:pPr lvl="0">
              <a:lnSpc>
                <a:spcPts val="4000"/>
              </a:lnSpc>
              <a:spcBef>
                <a:spcPts val="3000"/>
              </a:spcBef>
              <a:buClr>
                <a:srgbClr val="F0A22E"/>
              </a:buClr>
            </a:pPr>
            <a:r>
              <a:rPr lang="he-IL" sz="3600" dirty="0">
                <a:solidFill>
                  <a:prstClr val="white"/>
                </a:solidFill>
                <a:latin typeface="Arial" pitchFamily="34" charset="0"/>
                <a:cs typeface="Arial" pitchFamily="34" charset="0"/>
              </a:rPr>
              <a:t>אמת, עידוד ואתגר ללכת אחרי ה'!</a:t>
            </a: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8616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lvl="0">
              <a:lnSpc>
                <a:spcPts val="4000"/>
              </a:lnSpc>
              <a:spcBef>
                <a:spcPts val="1200"/>
              </a:spcBef>
              <a:buClr>
                <a:srgbClr val="F0A22E"/>
              </a:buClr>
            </a:pPr>
            <a:r>
              <a:rPr lang="he-IL" sz="3600" dirty="0">
                <a:solidFill>
                  <a:prstClr val="white"/>
                </a:solidFill>
                <a:latin typeface="Arial" pitchFamily="34" charset="0"/>
                <a:cs typeface="Arial" pitchFamily="34" charset="0"/>
              </a:rPr>
              <a:t>האם אנו ממשיכים לעמוד בבשורה שקיבלנו?</a:t>
            </a:r>
          </a:p>
          <a:p>
            <a:pPr lvl="0">
              <a:lnSpc>
                <a:spcPts val="4000"/>
              </a:lnSpc>
              <a:spcBef>
                <a:spcPts val="1200"/>
              </a:spcBef>
              <a:buClr>
                <a:srgbClr val="F0A22E"/>
              </a:buClr>
            </a:pPr>
            <a:r>
              <a:rPr lang="he-IL" sz="3600" dirty="0">
                <a:solidFill>
                  <a:prstClr val="white"/>
                </a:solidFill>
                <a:latin typeface="Arial" pitchFamily="34" charset="0"/>
                <a:cs typeface="Arial" pitchFamily="34" charset="0"/>
              </a:rPr>
              <a:t>האם עדותנו כנה, אמיתית ואוהבת לכל אדם?</a:t>
            </a:r>
          </a:p>
          <a:p>
            <a:pPr marL="0" lvl="0" indent="0" algn="ctr">
              <a:lnSpc>
                <a:spcPts val="3900"/>
              </a:lnSpc>
              <a:spcBef>
                <a:spcPts val="3600"/>
              </a:spcBef>
              <a:buClr>
                <a:srgbClr val="F0A22E"/>
              </a:buClr>
              <a:buNone/>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הַמַּאֲמִין בְּבֶן-הָאֱלֹהִים הָעֵדוּת נִמְצֵאת בְּקִרְבּוֹ. </a:t>
            </a:r>
            <a:br>
              <a:rPr lang="en-US"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br>
            <a:r>
              <a:rPr lang="he-IL"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יוחנן א' ה 10</a:t>
            </a:r>
            <a:endPar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endParaRPr>
          </a:p>
          <a:p>
            <a:pPr marL="0" lvl="0" indent="0" algn="ctr">
              <a:lnSpc>
                <a:spcPts val="3900"/>
              </a:lnSpc>
              <a:spcBef>
                <a:spcPts val="900"/>
              </a:spcBef>
              <a:buClr>
                <a:srgbClr val="F0A22E"/>
              </a:buClr>
              <a:buNone/>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כַּאֲשֶׁר קִבַּלְתֶּם אֶת דְּבַר אֱלֹהִים שֶׁשְּׁמַעְתֶּם מֵאִתָּנוּ, קִבַּלְתֶּם אוֹתוֹ לֹא כִּדְבַר בְּנֵי אָדָם, אֶלָּא כְּפִי שֶׁהוּא בֶּאֱמֶת --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דְּבַר אֱלֹהִים, הַדָּבָר אֲשֶׁר פּוֹעֵל גַּם בָּכֶם הַמַּאֲמִינִים</a:t>
            </a: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פס' 13</a:t>
            </a:r>
          </a:p>
        </p:txBody>
      </p:sp>
    </p:spTree>
    <p:extLst>
      <p:ext uri="{BB962C8B-B14F-4D97-AF65-F5344CB8AC3E}">
        <p14:creationId xmlns:p14="http://schemas.microsoft.com/office/powerpoint/2010/main" val="322120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a:bodyPr>
          <a:lstStyle/>
          <a:p>
            <a:pPr algn="ctr"/>
            <a:r>
              <a:rPr lang="he-IL" sz="4000" b="1" dirty="0">
                <a:latin typeface="Times New Roman" panose="02020603050405020304" pitchFamily="18" charset="0"/>
                <a:ea typeface="Times New Roman" panose="02020603050405020304" pitchFamily="18" charset="0"/>
                <a:cs typeface="David" panose="020E0502060401010101" pitchFamily="34" charset="-79"/>
              </a:rPr>
              <a:t>אֵינֶנִּי בּוֹשׁ בִּבְשׂוֹרַת הַמָּשִׁיחַ - זהות והזדהות</a:t>
            </a:r>
            <a:endParaRPr lang="he-IL" sz="40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447800"/>
            <a:ext cx="8458200" cy="4525963"/>
          </a:xfrm>
        </p:spPr>
        <p:txBody>
          <a:bodyPr>
            <a:noAutofit/>
          </a:bodyPr>
          <a:lstStyle/>
          <a:p>
            <a:pPr>
              <a:lnSpc>
                <a:spcPts val="4200"/>
              </a:lnSpc>
              <a:spcBef>
                <a:spcPts val="1800"/>
              </a:spcBef>
              <a:buSzPct val="60000"/>
            </a:pPr>
            <a:r>
              <a:rPr lang="he-IL" sz="3600" dirty="0">
                <a:solidFill>
                  <a:schemeClr val="tx1"/>
                </a:solidFill>
                <a:latin typeface="Arial" pitchFamily="34" charset="0"/>
                <a:cs typeface="Arial" pitchFamily="34" charset="0"/>
              </a:rPr>
              <a:t>האם אני מציית ומעיד? </a:t>
            </a:r>
          </a:p>
          <a:p>
            <a:pPr>
              <a:lnSpc>
                <a:spcPts val="4200"/>
              </a:lnSpc>
              <a:spcBef>
                <a:spcPts val="1800"/>
              </a:spcBef>
              <a:buSzPct val="60000"/>
            </a:pPr>
            <a:r>
              <a:rPr lang="he-IL" sz="3600" dirty="0">
                <a:solidFill>
                  <a:schemeClr val="tx1"/>
                </a:solidFill>
                <a:latin typeface="Arial" pitchFamily="34" charset="0"/>
                <a:cs typeface="Arial" pitchFamily="34" charset="0"/>
              </a:rPr>
              <a:t>מדוע אני מציית ומעיד?</a:t>
            </a:r>
          </a:p>
          <a:p>
            <a:pPr>
              <a:lnSpc>
                <a:spcPts val="5000"/>
              </a:lnSpc>
              <a:spcBef>
                <a:spcPts val="1200"/>
              </a:spcBef>
              <a:buSzPct val="60000"/>
            </a:pPr>
            <a:r>
              <a:rPr lang="he-IL" sz="3600" dirty="0">
                <a:solidFill>
                  <a:schemeClr val="tx1"/>
                </a:solidFill>
                <a:latin typeface="Arial" pitchFamily="34" charset="0"/>
                <a:cs typeface="Arial" pitchFamily="34" charset="0"/>
              </a:rPr>
              <a:t>האם שוחררתי מהבושה </a:t>
            </a:r>
            <a:r>
              <a:rPr lang="he-IL" sz="3600" b="1" u="sng" dirty="0">
                <a:solidFill>
                  <a:schemeClr val="tx1"/>
                </a:solidFill>
                <a:latin typeface="Arial" pitchFamily="34" charset="0"/>
                <a:cs typeface="Arial" pitchFamily="34" charset="0"/>
              </a:rPr>
              <a:t>מ</a:t>
            </a:r>
            <a:r>
              <a:rPr lang="he-IL" sz="3600" dirty="0">
                <a:solidFill>
                  <a:schemeClr val="tx1"/>
                </a:solidFill>
                <a:latin typeface="Arial" pitchFamily="34" charset="0"/>
                <a:cs typeface="Arial" pitchFamily="34" charset="0"/>
              </a:rPr>
              <a:t>אלוהים?</a:t>
            </a:r>
            <a:br>
              <a:rPr lang="en-US" sz="3600" dirty="0">
                <a:solidFill>
                  <a:schemeClr val="tx1"/>
                </a:solidFill>
                <a:latin typeface="Arial" pitchFamily="34" charset="0"/>
                <a:cs typeface="Arial" pitchFamily="34" charset="0"/>
              </a:rPr>
            </a:br>
            <a:r>
              <a:rPr lang="he-IL" sz="3600" dirty="0">
                <a:solidFill>
                  <a:schemeClr val="tx1"/>
                </a:solidFill>
                <a:latin typeface="Arial" pitchFamily="34" charset="0"/>
                <a:cs typeface="Arial" pitchFamily="34" charset="0"/>
              </a:rPr>
              <a:t>האם גם שוחררתי מהבושה </a:t>
            </a:r>
            <a:r>
              <a:rPr lang="he-IL" sz="3600" b="1" u="sng" dirty="0">
                <a:solidFill>
                  <a:schemeClr val="tx1"/>
                </a:solidFill>
                <a:latin typeface="Arial" pitchFamily="34" charset="0"/>
                <a:cs typeface="Arial" pitchFamily="34" charset="0"/>
              </a:rPr>
              <a:t>ב</a:t>
            </a:r>
            <a:r>
              <a:rPr lang="he-IL" sz="3600" dirty="0">
                <a:solidFill>
                  <a:schemeClr val="tx1"/>
                </a:solidFill>
                <a:latin typeface="Arial" pitchFamily="34" charset="0"/>
                <a:cs typeface="Arial" pitchFamily="34" charset="0"/>
              </a:rPr>
              <a:t>אלוהים?  </a:t>
            </a:r>
            <a:br>
              <a:rPr lang="en-US" sz="3600" dirty="0">
                <a:solidFill>
                  <a:schemeClr val="tx1"/>
                </a:solidFill>
                <a:latin typeface="Arial" pitchFamily="34" charset="0"/>
                <a:cs typeface="Arial" pitchFamily="34" charset="0"/>
              </a:rPr>
            </a:br>
            <a:endParaRPr lang="he-IL" sz="3600" dirty="0">
              <a:solidFill>
                <a:schemeClr val="tx1"/>
              </a:solidFill>
              <a:latin typeface="Arial" pitchFamily="34" charset="0"/>
              <a:cs typeface="Arial" pitchFamily="34" charset="0"/>
            </a:endParaRPr>
          </a:p>
          <a:p>
            <a:pPr marL="0" indent="0" algn="ctr">
              <a:lnSpc>
                <a:spcPts val="4400"/>
              </a:lnSpc>
              <a:spcBef>
                <a:spcPts val="1800"/>
              </a:spcBef>
              <a:buSzPct val="60000"/>
              <a:buNone/>
            </a:pPr>
            <a:r>
              <a:rPr lang="he-IL" sz="4000" dirty="0">
                <a:solidFill>
                  <a:srgbClr val="FFFFCC"/>
                </a:solidFill>
                <a:latin typeface="Arial" pitchFamily="34" charset="0"/>
                <a:cs typeface="Arial" pitchFamily="34" charset="0"/>
              </a:rPr>
              <a:t>אם</a:t>
            </a:r>
            <a:r>
              <a:rPr lang="he-IL" sz="4000" b="1" dirty="0">
                <a:solidFill>
                  <a:srgbClr val="FFFFCC"/>
                </a:solidFill>
                <a:latin typeface="Arial" pitchFamily="34" charset="0"/>
                <a:cs typeface="Arial" pitchFamily="34" charset="0"/>
              </a:rPr>
              <a:t> הזהות </a:t>
            </a:r>
            <a:r>
              <a:rPr lang="he-IL" sz="4000" dirty="0">
                <a:solidFill>
                  <a:srgbClr val="FFFFCC"/>
                </a:solidFill>
                <a:latin typeface="Arial" pitchFamily="34" charset="0"/>
                <a:cs typeface="Arial" pitchFamily="34" charset="0"/>
              </a:rPr>
              <a:t>מבוססת וברורה, </a:t>
            </a:r>
            <a:br>
              <a:rPr lang="en-US" sz="4000" dirty="0">
                <a:solidFill>
                  <a:srgbClr val="FFFFCC"/>
                </a:solidFill>
                <a:latin typeface="Arial" pitchFamily="34" charset="0"/>
                <a:cs typeface="Arial" pitchFamily="34" charset="0"/>
              </a:rPr>
            </a:br>
            <a:r>
              <a:rPr lang="he-IL" sz="4000" dirty="0">
                <a:solidFill>
                  <a:srgbClr val="FFFFCC"/>
                </a:solidFill>
                <a:latin typeface="Arial" pitchFamily="34" charset="0"/>
                <a:cs typeface="Arial" pitchFamily="34" charset="0"/>
              </a:rPr>
              <a:t>אז כך גם תהיה </a:t>
            </a:r>
            <a:r>
              <a:rPr lang="he-IL" sz="4000" b="1" dirty="0">
                <a:solidFill>
                  <a:srgbClr val="FFFFCC"/>
                </a:solidFill>
                <a:latin typeface="Arial" pitchFamily="34" charset="0"/>
                <a:cs typeface="Arial" pitchFamily="34" charset="0"/>
              </a:rPr>
              <a:t>ההזדהות</a:t>
            </a:r>
            <a:r>
              <a:rPr lang="he-IL" sz="4000" dirty="0">
                <a:solidFill>
                  <a:srgbClr val="FFFFCC"/>
                </a:solidFill>
                <a:latin typeface="Arial" pitchFamily="34" charset="0"/>
                <a:cs typeface="Arial" pitchFamily="34" charset="0"/>
              </a:rPr>
              <a:t>!</a:t>
            </a:r>
            <a:r>
              <a:rPr lang="he-IL" sz="4000" b="1" dirty="0">
                <a:solidFill>
                  <a:srgbClr val="FFFFCC"/>
                </a:solidFill>
                <a:latin typeface="Arial" pitchFamily="34" charset="0"/>
                <a:cs typeface="Arial" pitchFamily="34" charset="0"/>
              </a:rPr>
              <a:t> </a:t>
            </a:r>
          </a:p>
        </p:txBody>
      </p:sp>
    </p:spTree>
    <p:extLst>
      <p:ext uri="{BB962C8B-B14F-4D97-AF65-F5344CB8AC3E}">
        <p14:creationId xmlns:p14="http://schemas.microsoft.com/office/powerpoint/2010/main" val="2764756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צמא לגדול בה</a:t>
            </a:r>
          </a:p>
          <a:p>
            <a:r>
              <a:rPr lang="he-IL" sz="3600" dirty="0">
                <a:latin typeface="Times New Roman" panose="02020603050405020304" pitchFamily="18" charset="0"/>
                <a:ea typeface="Times New Roman" panose="02020603050405020304" pitchFamily="18" charset="0"/>
                <a:cs typeface="David" panose="020E0502060401010101" pitchFamily="34" charset="-79"/>
              </a:rPr>
              <a:t>אַחַי, הֲרֵי אַתֶּם יוֹדְעִים שֶׁבּוֹאֵנוּ אֲלֵיכֶם לֹא הָיָה לַשָּׁוְא. אָמְנָם קֹדֶם לָכֵן סָבַלְנוּ וְהָיִינוּ לְבוּז בְּפִילִיפִּי, דָּבָר שֶׁיָּדוּעַ לָכֶם, אַךְ הִתְחַזַּקְנוּ </a:t>
            </a:r>
            <a:r>
              <a:rPr lang="he-IL" sz="3600" dirty="0" err="1">
                <a:latin typeface="Times New Roman" panose="02020603050405020304" pitchFamily="18" charset="0"/>
                <a:ea typeface="Times New Roman" panose="02020603050405020304" pitchFamily="18" charset="0"/>
                <a:cs typeface="David" panose="020E0502060401010101" pitchFamily="34" charset="-79"/>
              </a:rPr>
              <a:t>בֵּאלֹהֵינו</a:t>
            </a:r>
            <a:r>
              <a:rPr lang="he-IL" sz="3600" dirty="0">
                <a:latin typeface="Times New Roman" panose="02020603050405020304" pitchFamily="18" charset="0"/>
                <a:ea typeface="Times New Roman" panose="02020603050405020304" pitchFamily="18" charset="0"/>
                <a:cs typeface="David" panose="020E0502060401010101" pitchFamily="34" charset="-79"/>
              </a:rPr>
              <a:t>ּ לְהַגִּיד לָכֶם אֶת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בְּשׂוֹרַת אֱלֹהִים</a:t>
            </a:r>
            <a:r>
              <a:rPr lang="he-IL" sz="3600"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 </a:t>
            </a:r>
            <a:r>
              <a:rPr lang="he-IL" sz="3600" dirty="0">
                <a:latin typeface="Times New Roman" panose="02020603050405020304" pitchFamily="18" charset="0"/>
                <a:ea typeface="Times New Roman" panose="02020603050405020304" pitchFamily="18" charset="0"/>
                <a:cs typeface="David" panose="020E0502060401010101" pitchFamily="34" charset="-79"/>
              </a:rPr>
              <a:t>בִּנְסִבּוֹת שֶׁל מַאֲבָקִים רַבִּים. </a:t>
            </a:r>
            <a:r>
              <a:rPr lang="he-IL" sz="3600"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פס' 1-2</a:t>
            </a:r>
            <a:endParaRPr lang="he-IL" dirty="0">
              <a:solidFill>
                <a:srgbClr val="FFFFCC"/>
              </a:solidFill>
              <a:latin typeface="Times New Roman" panose="02020603050405020304" pitchFamily="18" charset="0"/>
              <a:ea typeface="Times New Roman" panose="02020603050405020304" pitchFamily="18" charset="0"/>
            </a:endParaRPr>
          </a:p>
          <a:p>
            <a:pPr>
              <a:lnSpc>
                <a:spcPts val="4200"/>
              </a:lnSpc>
              <a:spcBef>
                <a:spcPts val="1800"/>
              </a:spcBef>
              <a:buSzPct val="60000"/>
            </a:pPr>
            <a:r>
              <a:rPr lang="he-IL" sz="3600" dirty="0">
                <a:solidFill>
                  <a:schemeClr val="tx1"/>
                </a:solidFill>
                <a:latin typeface="Arial" pitchFamily="34" charset="0"/>
                <a:cs typeface="Arial" pitchFamily="34" charset="0"/>
              </a:rPr>
              <a:t>לא קל, אבל לא לשווא!</a:t>
            </a:r>
          </a:p>
        </p:txBody>
      </p:sp>
    </p:spTree>
    <p:extLst>
      <p:ext uri="{BB962C8B-B14F-4D97-AF65-F5344CB8AC3E}">
        <p14:creationId xmlns:p14="http://schemas.microsoft.com/office/powerpoint/2010/main" val="203124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צמא לגדול בה</a:t>
            </a:r>
          </a:p>
          <a:p>
            <a:r>
              <a:rPr lang="he-IL" sz="3600" dirty="0">
                <a:solidFill>
                  <a:schemeClr val="tx1"/>
                </a:solidFill>
                <a:latin typeface="Arial" panose="020B0604020202020204" pitchFamily="34" charset="0"/>
                <a:ea typeface="Times New Roman" panose="02020603050405020304" pitchFamily="18" charset="0"/>
                <a:cs typeface="Arial" panose="020B0604020202020204" pitchFamily="34" charset="0"/>
              </a:rPr>
              <a:t>בשורה שלא משתנית</a:t>
            </a:r>
          </a:p>
          <a:p>
            <a:pPr>
              <a:lnSpc>
                <a:spcPts val="3900"/>
              </a:lnSpc>
            </a:pPr>
            <a:r>
              <a:rPr lang="he-IL" sz="3600" dirty="0">
                <a:latin typeface="Times New Roman" panose="02020603050405020304" pitchFamily="18" charset="0"/>
                <a:ea typeface="Times New Roman" panose="02020603050405020304" pitchFamily="18" charset="0"/>
                <a:cs typeface="David" panose="020E0502060401010101" pitchFamily="34" charset="-79"/>
              </a:rPr>
              <a:t>מִתְפַּלֵּא אֲנִי שֶׁכָּל כָּךְ מַהֵר אַתֶּם סָרִים מִמִּי שֶׁקָּרָא אֶתְכֶם בְּחֶסֶד הַמָּשִׁיחַ וְעוֹבְרִים אֶל בְּשׂוֹרָה אַחֶרֶת. וְאֵין אַחֶרֶת, אֶלָּא שֶׁיֵּשׁ כַּמָּה אֲנָשִׁים הַמְבַלְבְּלִים אֶתְכֶם וַחֲפֵצִים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לְעַוֵּת אֶת בְּשׂוֹרַת הַמָּשִׁיח</a:t>
            </a:r>
            <a:r>
              <a:rPr lang="he-IL" sz="3600" dirty="0">
                <a:latin typeface="Times New Roman" panose="02020603050405020304" pitchFamily="18" charset="0"/>
                <a:ea typeface="Times New Roman" panose="02020603050405020304" pitchFamily="18" charset="0"/>
                <a:cs typeface="David" panose="020E0502060401010101" pitchFamily="34" charset="-79"/>
              </a:rPr>
              <a:t>ַ. אַךְ אִם מִישֶׁהוּ, אֲפִלּוּ אֲנַחְנוּ אוֹ מַלְאָךְ מִן הַשָּׁמַיִם, יְבַשֵּׂר לָכֶם בְּשׂוֹרָה שׁוֹנָה מִזּוֹ שֶׁבִּשַּׂרְנוּ לָכֶם, חֵרֶם יִהְיֶה! </a:t>
            </a:r>
            <a:r>
              <a:rPr lang="he-IL" sz="3600"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גלטים א' 6-8</a:t>
            </a: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99058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צמא לגדול בה</a:t>
            </a:r>
          </a:p>
          <a:p>
            <a:r>
              <a:rPr lang="he-IL" sz="3600" dirty="0">
                <a:latin typeface="Times New Roman" panose="02020603050405020304" pitchFamily="18" charset="0"/>
                <a:ea typeface="Times New Roman" panose="02020603050405020304" pitchFamily="18" charset="0"/>
                <a:cs typeface="David" panose="020E0502060401010101" pitchFamily="34" charset="-79"/>
              </a:rPr>
              <a:t>אַחַי, אֲנִי מַזְכִּיר לָכֶם אֶת הַבְּשׂוֹרָה שֶׁהִשְׁמַעְתִּי לָכֶם,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בְּשׂוֹרָה אֲשֶׁר גַּם קִבַּלְתֶּם אוֹתָהּ וְגַם עוֹמְדִים אַתֶּם בָּהּ.</a:t>
            </a:r>
            <a:r>
              <a:rPr lang="he-IL" sz="3600" dirty="0">
                <a:latin typeface="Times New Roman" panose="02020603050405020304" pitchFamily="18" charset="0"/>
                <a:ea typeface="Times New Roman" panose="02020603050405020304" pitchFamily="18" charset="0"/>
                <a:cs typeface="David" panose="020E0502060401010101" pitchFamily="34" charset="-79"/>
              </a:rPr>
              <a:t> </a:t>
            </a:r>
            <a:r>
              <a:rPr lang="he-IL" sz="3600"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קורינתים א' ט"ו 1-2</a:t>
            </a:r>
            <a:endParaRPr lang="he-IL" dirty="0">
              <a:solidFill>
                <a:srgbClr val="FFFFCC"/>
              </a:solidFill>
              <a:latin typeface="Times New Roman" panose="02020603050405020304" pitchFamily="18" charset="0"/>
              <a:ea typeface="Times New Roman" panose="02020603050405020304" pitchFamily="18" charset="0"/>
            </a:endParaRPr>
          </a:p>
          <a:p>
            <a:pPr>
              <a:lnSpc>
                <a:spcPts val="4200"/>
              </a:lnSpc>
              <a:spcBef>
                <a:spcPts val="1800"/>
              </a:spcBef>
              <a:buSzPct val="60000"/>
            </a:pPr>
            <a:r>
              <a:rPr lang="he-IL" sz="3600" dirty="0">
                <a:solidFill>
                  <a:schemeClr val="tx1"/>
                </a:solidFill>
                <a:latin typeface="Arial" pitchFamily="34" charset="0"/>
                <a:cs typeface="Arial" pitchFamily="34" charset="0"/>
              </a:rPr>
              <a:t>זה מה שעלינו לשמוע וזה מה שיש לנו להשמיע!</a:t>
            </a:r>
          </a:p>
        </p:txBody>
      </p:sp>
    </p:spTree>
    <p:extLst>
      <p:ext uri="{BB962C8B-B14F-4D97-AF65-F5344CB8AC3E}">
        <p14:creationId xmlns:p14="http://schemas.microsoft.com/office/powerpoint/2010/main" val="63853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a:lnSpc>
                <a:spcPts val="4000"/>
              </a:lnSpc>
              <a:spcBef>
                <a:spcPts val="1200"/>
              </a:spcBef>
            </a:pPr>
            <a:r>
              <a:rPr lang="he-IL" sz="3600" dirty="0">
                <a:latin typeface="Times New Roman" panose="02020603050405020304" pitchFamily="18" charset="0"/>
                <a:ea typeface="Times New Roman" panose="02020603050405020304" pitchFamily="18" charset="0"/>
                <a:cs typeface="David" panose="020E0502060401010101" pitchFamily="34" charset="-79"/>
              </a:rPr>
              <a:t>קְרִיאָתֵנוּ אֲלֵיכֶם אֵינָהּ נוֹבַעַת מִתּוֹךְ טָעוּת וְלֹא מִתּוֹךְ מְנִיעִים בִּלְתִּי טְהוֹרִים, אַף אֵינֶנָּה </a:t>
            </a:r>
            <a:r>
              <a:rPr lang="he-IL" sz="3600" dirty="0" err="1">
                <a:latin typeface="Times New Roman" panose="02020603050405020304" pitchFamily="18" charset="0"/>
                <a:ea typeface="Times New Roman" panose="02020603050405020304" pitchFamily="18" charset="0"/>
                <a:cs typeface="David" panose="020E0502060401010101" pitchFamily="34" charset="-79"/>
              </a:rPr>
              <a:t>בִּרְמִיָּה</a:t>
            </a:r>
            <a:r>
              <a:rPr lang="he-IL" sz="3600" dirty="0">
                <a:latin typeface="Times New Roman" panose="02020603050405020304" pitchFamily="18" charset="0"/>
                <a:ea typeface="Times New Roman" panose="02020603050405020304" pitchFamily="18" charset="0"/>
                <a:cs typeface="David" panose="020E0502060401010101" pitchFamily="34" charset="-79"/>
              </a:rPr>
              <a:t>, אֶלָּא כְּפִי שֶׁנִּמְצֵאנוּ נֶאֱמָנִים בְּעֵינֵי אֱלֹהִים לִהְיוֹת מֻפְקָדִים עַל הַבְּשׂוֹרָה, בְּהֶתְאֵם לְכָךְ אֲנַחְנוּ מְדַבְּרִים, לֹא כְּמַשְׂבִּיעִים אֶת רְצוֹן בְּנֵי אָדָם, אֶלָּא אֶת רְצוֹן אֱלֹהִים הַבּוֹחֵן אֶת לְבָבֵנוּ.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פס' 3-6</a:t>
            </a:r>
            <a:endParaRPr lang="he-IL" dirty="0">
              <a:solidFill>
                <a:srgbClr val="FFFFCC"/>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117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a:lnSpc>
                <a:spcPts val="4000"/>
              </a:lnSpc>
              <a:spcBef>
                <a:spcPts val="1200"/>
              </a:spcBef>
            </a:pPr>
            <a:r>
              <a:rPr lang="he-IL" sz="3600" dirty="0">
                <a:latin typeface="Times New Roman" panose="02020603050405020304" pitchFamily="18" charset="0"/>
                <a:ea typeface="Times New Roman" panose="02020603050405020304" pitchFamily="18" charset="0"/>
                <a:cs typeface="David" panose="020E0502060401010101" pitchFamily="34" charset="-79"/>
              </a:rPr>
              <a:t>הֵן יוֹדְעִים אַתֶּם שֶׁמֵּעוֹלָם לֹא בָּאנוּ בְּמִלּוֹת חֲנֻפָּה, וְלֹא </a:t>
            </a:r>
            <a:r>
              <a:rPr lang="he-IL" sz="3600" dirty="0" err="1">
                <a:latin typeface="Times New Roman" panose="02020603050405020304" pitchFamily="18" charset="0"/>
                <a:ea typeface="Times New Roman" panose="02020603050405020304" pitchFamily="18" charset="0"/>
                <a:cs typeface="David" panose="020E0502060401010101" pitchFamily="34" charset="-79"/>
              </a:rPr>
              <a:t>בְּתֵרוּצִים</a:t>
            </a:r>
            <a:r>
              <a:rPr lang="he-IL" sz="3600" dirty="0">
                <a:latin typeface="Times New Roman" panose="02020603050405020304" pitchFamily="18" charset="0"/>
                <a:ea typeface="Times New Roman" panose="02020603050405020304" pitchFamily="18" charset="0"/>
                <a:cs typeface="David" panose="020E0502060401010101" pitchFamily="34" charset="-79"/>
              </a:rPr>
              <a:t> הַמְכַסִּים עַל שְׁאִיפָה לְבֶצַע -- עֵד הָאֱלֹהִים! אַף לֹא בִּקַּשְׁנוּ לָנוּ כָּבוֹד מִבְּנֵי אָדָם, </a:t>
            </a:r>
            <a:br>
              <a:rPr lang="en-US" sz="3600" dirty="0">
                <a:latin typeface="Times New Roman" panose="02020603050405020304" pitchFamily="18" charset="0"/>
                <a:ea typeface="Times New Roman" panose="02020603050405020304" pitchFamily="18" charset="0"/>
                <a:cs typeface="David" panose="020E0502060401010101" pitchFamily="34" charset="-79"/>
              </a:rPr>
            </a:br>
            <a:r>
              <a:rPr lang="he-IL" sz="3600" dirty="0">
                <a:latin typeface="Times New Roman" panose="02020603050405020304" pitchFamily="18" charset="0"/>
                <a:ea typeface="Times New Roman" panose="02020603050405020304" pitchFamily="18" charset="0"/>
                <a:cs typeface="David" panose="020E0502060401010101" pitchFamily="34" charset="-79"/>
              </a:rPr>
              <a:t>לֹא מִכֶּם וְלֹא מֵאֲחֵרִים, הֲגַם שֶׁבְּתוֹר שְׁלִיחֵי הַמָּשִׁיחַ הָיִינוּ רַשָּׁאִים לְהִתְכַּבֵּד. </a:t>
            </a:r>
            <a:r>
              <a:rPr lang="he-IL" sz="3600"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פס' 3-6</a:t>
            </a:r>
            <a:endParaRPr lang="he-IL" dirty="0">
              <a:solidFill>
                <a:srgbClr val="FFFFCC"/>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35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marL="985838">
              <a:lnSpc>
                <a:spcPts val="4200"/>
              </a:lnSpc>
              <a:spcBef>
                <a:spcPts val="1800"/>
              </a:spcBef>
              <a:buSzPct val="60000"/>
            </a:pPr>
            <a:r>
              <a:rPr lang="he-IL" sz="3600" dirty="0">
                <a:solidFill>
                  <a:schemeClr val="tx1"/>
                </a:solidFill>
                <a:latin typeface="Arial" pitchFamily="34" charset="0"/>
                <a:cs typeface="Arial" pitchFamily="34" charset="0"/>
              </a:rPr>
              <a:t>האמיתות של דבר ה'</a:t>
            </a:r>
          </a:p>
          <a:p>
            <a:pPr marL="985838">
              <a:lnSpc>
                <a:spcPts val="4200"/>
              </a:lnSpc>
              <a:spcBef>
                <a:spcPts val="1800"/>
              </a:spcBef>
              <a:buSzPct val="60000"/>
            </a:pPr>
            <a:r>
              <a:rPr lang="he-IL" sz="3600" dirty="0">
                <a:solidFill>
                  <a:schemeClr val="tx1"/>
                </a:solidFill>
                <a:latin typeface="Arial" pitchFamily="34" charset="0"/>
                <a:cs typeface="Arial" pitchFamily="34" charset="0"/>
              </a:rPr>
              <a:t>מניעים לא טהורים ורמייה</a:t>
            </a:r>
          </a:p>
          <a:p>
            <a:pPr marL="985838">
              <a:lnSpc>
                <a:spcPts val="4200"/>
              </a:lnSpc>
              <a:spcBef>
                <a:spcPts val="1800"/>
              </a:spcBef>
              <a:buSzPct val="60000"/>
            </a:pPr>
            <a:r>
              <a:rPr lang="he-IL" sz="3600" dirty="0">
                <a:solidFill>
                  <a:schemeClr val="tx1"/>
                </a:solidFill>
                <a:latin typeface="Arial" pitchFamily="34" charset="0"/>
                <a:cs typeface="Arial" pitchFamily="34" charset="0"/>
              </a:rPr>
              <a:t>חנופה וחוסר כנות</a:t>
            </a:r>
          </a:p>
          <a:p>
            <a:pPr marL="985838">
              <a:lnSpc>
                <a:spcPts val="4200"/>
              </a:lnSpc>
              <a:spcBef>
                <a:spcPts val="1800"/>
              </a:spcBef>
              <a:buSzPct val="60000"/>
            </a:pPr>
            <a:r>
              <a:rPr lang="he-IL" sz="3600" dirty="0">
                <a:solidFill>
                  <a:schemeClr val="tx1"/>
                </a:solidFill>
                <a:latin typeface="Arial" pitchFamily="34" charset="0"/>
                <a:cs typeface="Arial" pitchFamily="34" charset="0"/>
              </a:rPr>
              <a:t>תאוות בצע</a:t>
            </a:r>
          </a:p>
          <a:p>
            <a:pPr>
              <a:lnSpc>
                <a:spcPts val="4200"/>
              </a:lnSpc>
              <a:spcBef>
                <a:spcPts val="1800"/>
              </a:spcBef>
              <a:buSzPct val="60000"/>
            </a:pP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769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20200" cy="1295400"/>
          </a:xfrm>
        </p:spPr>
        <p:txBody>
          <a:bodyPr>
            <a:noAutofit/>
          </a:bodyPr>
          <a:lstStyle/>
          <a:p>
            <a:pPr lvl="0" algn="ctr">
              <a:spcBef>
                <a:spcPts val="2400"/>
              </a:spcBef>
              <a:buClr>
                <a:srgbClr val="F0A22E"/>
              </a:buClr>
              <a:buSzPct val="60000"/>
            </a:pP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אֵינֶנִּי בּוֹשׁ בִּבְשׂוֹרַת הַמָּשִׁיחַ </a:t>
            </a:r>
            <a:b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sz="4000" b="1" cap="non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הבשורה בקהילה פנימה ומהקהילה החוצה</a:t>
            </a:r>
            <a:br>
              <a:rPr lang="he-IL" sz="4000"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br>
            <a:r>
              <a:rPr lang="he-IL" b="1" cap="none" dirty="0">
                <a:solidFill>
                  <a:srgbClr val="FBEEC9"/>
                </a:solidFill>
                <a:effectLst/>
                <a:latin typeface="Times New Roman" panose="02020603050405020304" pitchFamily="18" charset="0"/>
                <a:ea typeface="Times New Roman" panose="02020603050405020304" pitchFamily="18" charset="0"/>
                <a:cs typeface="David" panose="020E0502060401010101" pitchFamily="34" charset="-79"/>
              </a:rPr>
              <a:t>תסלוניקים א' ב' 1-12</a:t>
            </a:r>
            <a:endParaRPr lang="he-IL" sz="4000" b="1"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4800" y="1798637"/>
            <a:ext cx="8458200" cy="4525963"/>
          </a:xfrm>
        </p:spPr>
        <p:txBody>
          <a:bodyPr>
            <a:noAutofit/>
          </a:bodyPr>
          <a:lstStyle/>
          <a:p>
            <a:pPr marL="0" indent="0" algn="ctr">
              <a:lnSpc>
                <a:spcPts val="4200"/>
              </a:lnSpc>
              <a:spcBef>
                <a:spcPts val="1800"/>
              </a:spcBef>
              <a:buSzPct val="60000"/>
              <a:buNone/>
            </a:pPr>
            <a:r>
              <a:rPr lang="he-IL" sz="3600" b="1" dirty="0">
                <a:solidFill>
                  <a:schemeClr val="tx1"/>
                </a:solidFill>
                <a:latin typeface="Arial" pitchFamily="34" charset="0"/>
                <a:cs typeface="Arial" pitchFamily="34" charset="0"/>
              </a:rPr>
              <a:t>הבשורה מעוררת עדות ישרה וכנה</a:t>
            </a:r>
          </a:p>
          <a:p>
            <a:pPr>
              <a:lnSpc>
                <a:spcPts val="4200"/>
              </a:lnSpc>
              <a:spcBef>
                <a:spcPts val="1800"/>
              </a:spcBef>
              <a:buSzPct val="60000"/>
            </a:pPr>
            <a:r>
              <a:rPr lang="he-IL" sz="3600" dirty="0">
                <a:solidFill>
                  <a:schemeClr val="tx1"/>
                </a:solidFill>
                <a:latin typeface="Arial" pitchFamily="34" charset="0"/>
                <a:cs typeface="Arial" pitchFamily="34" charset="0"/>
              </a:rPr>
              <a:t>שגרירים</a:t>
            </a:r>
          </a:p>
          <a:p>
            <a:pPr>
              <a:lnSpc>
                <a:spcPts val="4200"/>
              </a:lnSpc>
              <a:spcBef>
                <a:spcPts val="1800"/>
              </a:spcBef>
              <a:buSzPct val="60000"/>
            </a:pPr>
            <a:r>
              <a:rPr lang="he-IL" sz="3600" dirty="0">
                <a:solidFill>
                  <a:schemeClr val="tx1"/>
                </a:solidFill>
                <a:latin typeface="Arial" pitchFamily="34" charset="0"/>
                <a:cs typeface="Arial" pitchFamily="34" charset="0"/>
              </a:rPr>
              <a:t>מחשבה מעוררת תדהמה ויראה: </a:t>
            </a:r>
            <a:br>
              <a:rPr lang="en-US" sz="3600" dirty="0">
                <a:solidFill>
                  <a:schemeClr val="tx1"/>
                </a:solidFill>
                <a:latin typeface="Arial" pitchFamily="34" charset="0"/>
                <a:cs typeface="Arial" pitchFamily="34" charset="0"/>
              </a:rPr>
            </a:br>
            <a:r>
              <a:rPr lang="he-IL" sz="3600" dirty="0">
                <a:solidFill>
                  <a:schemeClr val="tx1"/>
                </a:solidFill>
                <a:latin typeface="Arial" pitchFamily="34" charset="0"/>
                <a:cs typeface="Arial" pitchFamily="34" charset="0"/>
              </a:rPr>
              <a:t>אלוהים בחר בנו והפקיד בידינו את הבשורה!</a:t>
            </a:r>
          </a:p>
          <a:p>
            <a:pPr lvl="0">
              <a:lnSpc>
                <a:spcPts val="4000"/>
              </a:lnSpc>
              <a:spcBef>
                <a:spcPts val="1200"/>
              </a:spcBef>
              <a:buClr>
                <a:srgbClr val="F0A22E"/>
              </a:buClr>
            </a:pP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אֲשֶׁר עַל-פִּי בְּשׂוֹרַת הַכָּבוֹד שֶׁל אֱלֹהִים הַמְבֹרָךְ, הִיא </a:t>
            </a:r>
            <a:r>
              <a:rPr lang="he-IL" sz="3600" b="1" dirty="0">
                <a:solidFill>
                  <a:schemeClr val="tx1"/>
                </a:solidFill>
                <a:latin typeface="Times New Roman" panose="02020603050405020304" pitchFamily="18" charset="0"/>
                <a:ea typeface="Times New Roman" panose="02020603050405020304" pitchFamily="18" charset="0"/>
                <a:cs typeface="David" panose="020E0502060401010101" pitchFamily="34" charset="-79"/>
              </a:rPr>
              <a:t>הַבְּשׂוֹרָה שֶׁהֻפְקְדָה בְּיָדִי</a:t>
            </a:r>
            <a:r>
              <a:rPr lang="he-IL" sz="3600" dirty="0">
                <a:solidFill>
                  <a:srgbClr val="FBEEC9"/>
                </a:solidFill>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FFFFCC"/>
                </a:solidFill>
                <a:latin typeface="Times New Roman" panose="02020603050405020304" pitchFamily="18" charset="0"/>
                <a:ea typeface="Times New Roman" panose="02020603050405020304" pitchFamily="18" charset="0"/>
                <a:cs typeface="David" panose="020E0502060401010101" pitchFamily="34" charset="-79"/>
              </a:rPr>
              <a:t>טימותיאוס א' א' 11</a:t>
            </a:r>
            <a:endParaRPr lang="he-IL" dirty="0">
              <a:solidFill>
                <a:srgbClr val="FFFFCC"/>
              </a:solidFill>
              <a:latin typeface="Times New Roman" panose="02020603050405020304" pitchFamily="18" charset="0"/>
              <a:ea typeface="Times New Roman" panose="02020603050405020304" pitchFamily="18" charset="0"/>
            </a:endParaRPr>
          </a:p>
          <a:p>
            <a:pPr>
              <a:lnSpc>
                <a:spcPts val="4200"/>
              </a:lnSpc>
              <a:spcBef>
                <a:spcPts val="1800"/>
              </a:spcBef>
              <a:buSzPct val="60000"/>
            </a:pPr>
            <a:endParaRPr lang="he-IL" sz="3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5574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1073</TotalTime>
  <Words>937</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Franklin Gothic Medium</vt:lpstr>
      <vt:lpstr>Tahoma</vt:lpstr>
      <vt:lpstr>Times New Roman</vt:lpstr>
      <vt:lpstr>Wingdings 2</vt:lpstr>
      <vt:lpstr>Trek</vt:lpstr>
      <vt:lpstr>PowerPoint Presentation</vt:lpstr>
      <vt:lpstr>אֵינֶנִּי בּוֹשׁ בִּבְשׂוֹרַת הַמָּשִׁיחַ - זהות והזדהות</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lpstr>אֵינֶנִּי בּוֹשׁ בִּבְשׂוֹרַת הַמָּשִׁיחַ  הבשורה בקהילה פנימה ומהקהילה החוצה תסלוניקים א' ב' 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Shmuel Aweida</dc:creator>
  <cp:lastModifiedBy>Shmuel Aweida</cp:lastModifiedBy>
  <cp:revision>120</cp:revision>
  <cp:lastPrinted>2020-06-26T09:02:33Z</cp:lastPrinted>
  <dcterms:created xsi:type="dcterms:W3CDTF">2011-06-06T17:11:07Z</dcterms:created>
  <dcterms:modified xsi:type="dcterms:W3CDTF">2020-07-04T05:41:36Z</dcterms:modified>
</cp:coreProperties>
</file>