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54" r:id="rId1"/>
    <p:sldMasterId id="2147483666" r:id="rId2"/>
  </p:sldMasterIdLst>
  <p:notesMasterIdLst>
    <p:notesMasterId r:id="rId18"/>
  </p:notesMasterIdLst>
  <p:sldIdLst>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94A48EF-1992-4D50-8647-2BFF1819F42B}" type="datetimeFigureOut">
              <a:rPr lang="he-IL" smtClean="0"/>
              <a:pPr/>
              <a:t>י"ט/אב/תש"ף</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33F28DF-6418-4325-B8A6-0EEC684B6981}" type="slidenum">
              <a:rPr lang="he-IL" smtClean="0"/>
              <a:pPr/>
              <a:t>‹#›</a:t>
            </a:fld>
            <a:endParaRPr lang="he-IL"/>
          </a:p>
        </p:txBody>
      </p:sp>
    </p:spTree>
    <p:extLst>
      <p:ext uri="{BB962C8B-B14F-4D97-AF65-F5344CB8AC3E}">
        <p14:creationId xmlns:p14="http://schemas.microsoft.com/office/powerpoint/2010/main" val="272364160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545498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669002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1845791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97724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2422877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3023827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3188639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8" name="Footer Placeholder 7"/>
          <p:cNvSpPr>
            <a:spLocks noGrp="1"/>
          </p:cNvSpPr>
          <p:nvPr>
            <p:ph type="ftr" sz="quarter" idx="11"/>
          </p:nvPr>
        </p:nvSpPr>
        <p:spPr/>
        <p:txBody>
          <a:bodyPr/>
          <a:lstStyle/>
          <a:p>
            <a:endParaRPr lang="LID4096"/>
          </a:p>
        </p:txBody>
      </p:sp>
      <p:sp>
        <p:nvSpPr>
          <p:cNvPr id="9" name="Slide Number Placeholder 8"/>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4092728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4" name="Footer Placeholder 3"/>
          <p:cNvSpPr>
            <a:spLocks noGrp="1"/>
          </p:cNvSpPr>
          <p:nvPr>
            <p:ph type="ftr" sz="quarter" idx="11"/>
          </p:nvPr>
        </p:nvSpPr>
        <p:spPr/>
        <p:txBody>
          <a:bodyPr/>
          <a:lstStyle/>
          <a:p>
            <a:endParaRPr lang="LID4096"/>
          </a:p>
        </p:txBody>
      </p:sp>
      <p:sp>
        <p:nvSpPr>
          <p:cNvPr id="5" name="Slide Number Placeholder 4"/>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759187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3" name="Footer Placeholder 2"/>
          <p:cNvSpPr>
            <a:spLocks noGrp="1"/>
          </p:cNvSpPr>
          <p:nvPr>
            <p:ph type="ftr" sz="quarter" idx="11"/>
          </p:nvPr>
        </p:nvSpPr>
        <p:spPr/>
        <p:txBody>
          <a:bodyPr/>
          <a:lstStyle/>
          <a:p>
            <a:endParaRPr lang="LID4096"/>
          </a:p>
        </p:txBody>
      </p:sp>
      <p:sp>
        <p:nvSpPr>
          <p:cNvPr id="4" name="Slide Number Placeholder 3"/>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4167266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200275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12569552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1619411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35399245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2778393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5" name="Footer Placeholder 4"/>
          <p:cNvSpPr>
            <a:spLocks noGrp="1"/>
          </p:cNvSpPr>
          <p:nvPr>
            <p:ph type="ftr" sz="quarter" idx="11"/>
          </p:nvPr>
        </p:nvSpPr>
        <p:spPr/>
        <p:txBody>
          <a:bodyPr/>
          <a:lstStyle/>
          <a:p>
            <a:endParaRPr lang="LID4096"/>
          </a:p>
        </p:txBody>
      </p:sp>
      <p:sp>
        <p:nvSpPr>
          <p:cNvPr id="6" name="Slide Number Placeholder 5"/>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1223822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356760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8" name="Footer Placeholder 7"/>
          <p:cNvSpPr>
            <a:spLocks noGrp="1"/>
          </p:cNvSpPr>
          <p:nvPr>
            <p:ph type="ftr" sz="quarter" idx="11"/>
          </p:nvPr>
        </p:nvSpPr>
        <p:spPr/>
        <p:txBody>
          <a:bodyPr/>
          <a:lstStyle/>
          <a:p>
            <a:endParaRPr lang="LID4096"/>
          </a:p>
        </p:txBody>
      </p:sp>
      <p:sp>
        <p:nvSpPr>
          <p:cNvPr id="9" name="Slide Number Placeholder 8"/>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3445724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4" name="Footer Placeholder 3"/>
          <p:cNvSpPr>
            <a:spLocks noGrp="1"/>
          </p:cNvSpPr>
          <p:nvPr>
            <p:ph type="ftr" sz="quarter" idx="11"/>
          </p:nvPr>
        </p:nvSpPr>
        <p:spPr/>
        <p:txBody>
          <a:bodyPr/>
          <a:lstStyle/>
          <a:p>
            <a:endParaRPr lang="LID4096"/>
          </a:p>
        </p:txBody>
      </p:sp>
      <p:sp>
        <p:nvSpPr>
          <p:cNvPr id="5" name="Slide Number Placeholder 4"/>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3842565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3" name="Footer Placeholder 2"/>
          <p:cNvSpPr>
            <a:spLocks noGrp="1"/>
          </p:cNvSpPr>
          <p:nvPr>
            <p:ph type="ftr" sz="quarter" idx="11"/>
          </p:nvPr>
        </p:nvSpPr>
        <p:spPr/>
        <p:txBody>
          <a:bodyPr/>
          <a:lstStyle/>
          <a:p>
            <a:endParaRPr lang="LID4096"/>
          </a:p>
        </p:txBody>
      </p:sp>
      <p:sp>
        <p:nvSpPr>
          <p:cNvPr id="4" name="Slide Number Placeholder 3"/>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420151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833021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C2DE7E4-BF90-43BE-B371-E056904231F4}" type="datetimeFigureOut">
              <a:rPr lang="LID4096" smtClean="0"/>
              <a:t>08/09/2020</a:t>
            </a:fld>
            <a:endParaRPr lang="LID4096"/>
          </a:p>
        </p:txBody>
      </p:sp>
      <p:sp>
        <p:nvSpPr>
          <p:cNvPr id="6" name="Footer Placeholder 5"/>
          <p:cNvSpPr>
            <a:spLocks noGrp="1"/>
          </p:cNvSpPr>
          <p:nvPr>
            <p:ph type="ftr" sz="quarter" idx="11"/>
          </p:nvPr>
        </p:nvSpPr>
        <p:spPr/>
        <p:txBody>
          <a:bodyPr/>
          <a:lstStyle/>
          <a:p>
            <a:endParaRPr lang="LID4096"/>
          </a:p>
        </p:txBody>
      </p:sp>
      <p:sp>
        <p:nvSpPr>
          <p:cNvPr id="7" name="Slide Number Placeholder 6"/>
          <p:cNvSpPr>
            <a:spLocks noGrp="1"/>
          </p:cNvSpPr>
          <p:nvPr>
            <p:ph type="sldNum" sz="quarter" idx="12"/>
          </p:nvPr>
        </p:nvSpPr>
        <p:spPr/>
        <p:txBody>
          <a:bodyPr/>
          <a:lstStyle/>
          <a:p>
            <a:fld id="{020FC49F-1451-47F1-A3DD-D9EB60F7711A}" type="slidenum">
              <a:rPr lang="LID4096" smtClean="0"/>
              <a:t>‹#›</a:t>
            </a:fld>
            <a:endParaRPr lang="LID4096"/>
          </a:p>
        </p:txBody>
      </p:sp>
    </p:spTree>
    <p:extLst>
      <p:ext uri="{BB962C8B-B14F-4D97-AF65-F5344CB8AC3E}">
        <p14:creationId xmlns:p14="http://schemas.microsoft.com/office/powerpoint/2010/main" val="3000356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DE7E4-BF90-43BE-B371-E056904231F4}" type="datetimeFigureOut">
              <a:rPr lang="LID4096" smtClean="0"/>
              <a:t>08/09/2020</a:t>
            </a:fld>
            <a:endParaRPr lang="LID4096"/>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FC49F-1451-47F1-A3DD-D9EB60F7711A}" type="slidenum">
              <a:rPr lang="LID4096" smtClean="0"/>
              <a:t>‹#›</a:t>
            </a:fld>
            <a:endParaRPr lang="LID4096"/>
          </a:p>
        </p:txBody>
      </p:sp>
    </p:spTree>
    <p:extLst>
      <p:ext uri="{BB962C8B-B14F-4D97-AF65-F5344CB8AC3E}">
        <p14:creationId xmlns:p14="http://schemas.microsoft.com/office/powerpoint/2010/main" val="402123548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2DE7E4-BF90-43BE-B371-E056904231F4}" type="datetimeFigureOut">
              <a:rPr lang="LID4096" smtClean="0"/>
              <a:t>08/09/2020</a:t>
            </a:fld>
            <a:endParaRPr lang="LID4096"/>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ID4096"/>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FC49F-1451-47F1-A3DD-D9EB60F7711A}" type="slidenum">
              <a:rPr lang="LID4096" smtClean="0"/>
              <a:t>‹#›</a:t>
            </a:fld>
            <a:endParaRPr lang="LID4096"/>
          </a:p>
        </p:txBody>
      </p:sp>
    </p:spTree>
    <p:extLst>
      <p:ext uri="{BB962C8B-B14F-4D97-AF65-F5344CB8AC3E}">
        <p14:creationId xmlns:p14="http://schemas.microsoft.com/office/powerpoint/2010/main" val="33480000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Rectangle 33">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9141714"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6" name="Picture 35">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1" y="0"/>
            <a:ext cx="9143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itle 1">
            <a:extLst>
              <a:ext uri="{FF2B5EF4-FFF2-40B4-BE49-F238E27FC236}">
                <a16:creationId xmlns:a16="http://schemas.microsoft.com/office/drawing/2014/main" id="{F849D1D9-2B4C-4C8A-A893-05696CFCB409}"/>
              </a:ext>
            </a:extLst>
          </p:cNvPr>
          <p:cNvSpPr>
            <a:spLocks noGrp="1"/>
          </p:cNvSpPr>
          <p:nvPr>
            <p:ph type="ctrTitle"/>
          </p:nvPr>
        </p:nvSpPr>
        <p:spPr>
          <a:xfrm>
            <a:off x="565443" y="1724566"/>
            <a:ext cx="8013114" cy="2493717"/>
          </a:xfrm>
        </p:spPr>
        <p:txBody>
          <a:bodyPr anchor="b">
            <a:normAutofit/>
          </a:bodyPr>
          <a:lstStyle/>
          <a:p>
            <a:pPr rtl="1">
              <a:lnSpc>
                <a:spcPts val="7500"/>
              </a:lnSpc>
            </a:pPr>
            <a:r>
              <a:rPr lang="he-IL" sz="8000" dirty="0">
                <a:solidFill>
                  <a:srgbClr val="FFFFFF"/>
                </a:solidFill>
                <a:latin typeface="BN Golani" panose="02000000000000000000" pitchFamily="2" charset="-79"/>
                <a:cs typeface="BN Golani" panose="02000000000000000000" pitchFamily="2" charset="-79"/>
              </a:rPr>
              <a:t>אחרית הימים </a:t>
            </a:r>
            <a:br>
              <a:rPr lang="he-IL" sz="8000" dirty="0">
                <a:solidFill>
                  <a:srgbClr val="FFFFFF"/>
                </a:solidFill>
                <a:latin typeface="BN Golani" panose="02000000000000000000" pitchFamily="2" charset="-79"/>
                <a:cs typeface="BN Golani" panose="02000000000000000000" pitchFamily="2" charset="-79"/>
              </a:rPr>
            </a:br>
            <a:r>
              <a:rPr lang="he-IL" sz="5400" dirty="0">
                <a:solidFill>
                  <a:srgbClr val="FFFFFF"/>
                </a:solidFill>
                <a:latin typeface="BN Golani" panose="02000000000000000000" pitchFamily="2" charset="-79"/>
                <a:cs typeface="BN Golani" panose="02000000000000000000" pitchFamily="2" charset="-79"/>
              </a:rPr>
              <a:t>נו, אז מה?</a:t>
            </a:r>
            <a:endParaRPr lang="LID4096" sz="7200" dirty="0">
              <a:solidFill>
                <a:srgbClr val="FFFFFF"/>
              </a:solidFill>
            </a:endParaRPr>
          </a:p>
        </p:txBody>
      </p:sp>
      <p:pic>
        <p:nvPicPr>
          <p:cNvPr id="38" name="Picture 37">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9143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3" name="Subtitle 2">
            <a:extLst>
              <a:ext uri="{FF2B5EF4-FFF2-40B4-BE49-F238E27FC236}">
                <a16:creationId xmlns:a16="http://schemas.microsoft.com/office/drawing/2014/main" id="{D5B0D51F-CFD5-4113-9362-75B035964B0E}"/>
              </a:ext>
            </a:extLst>
          </p:cNvPr>
          <p:cNvSpPr>
            <a:spLocks noGrp="1"/>
          </p:cNvSpPr>
          <p:nvPr>
            <p:ph type="subTitle" idx="1"/>
          </p:nvPr>
        </p:nvSpPr>
        <p:spPr>
          <a:xfrm>
            <a:off x="878681" y="5826043"/>
            <a:ext cx="7101908" cy="865639"/>
          </a:xfrm>
        </p:spPr>
        <p:txBody>
          <a:bodyPr anchor="t">
            <a:normAutofit/>
          </a:bodyPr>
          <a:lstStyle/>
          <a:p>
            <a:pPr rtl="1"/>
            <a:r>
              <a:rPr lang="he-IL" sz="2800" b="1" dirty="0">
                <a:solidFill>
                  <a:schemeClr val="accent1">
                    <a:lumMod val="75000"/>
                  </a:schemeClr>
                </a:solidFill>
                <a:latin typeface="BN Golani" panose="02000000000000000000" pitchFamily="2" charset="-79"/>
                <a:cs typeface="BN Golani" panose="02000000000000000000" pitchFamily="2" charset="-79"/>
              </a:rPr>
              <a:t>בית אליהו, יולי-אוגוסט 2020</a:t>
            </a:r>
            <a:endParaRPr lang="LID4096" sz="2800" b="1" dirty="0">
              <a:solidFill>
                <a:schemeClr val="accent1">
                  <a:lumMod val="75000"/>
                </a:schemeClr>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392169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6-12: </a:t>
            </a:r>
            <a:r>
              <a:rPr lang="he-IL" sz="3600" b="1" dirty="0">
                <a:solidFill>
                  <a:srgbClr val="000000"/>
                </a:solidFill>
                <a:latin typeface="David" panose="020E0502060401010101" pitchFamily="34" charset="-79"/>
                <a:cs typeface="David" panose="020E0502060401010101" pitchFamily="34" charset="-79"/>
              </a:rPr>
              <a:t>אַתֶּם יוֹדְעִים מַה מְעַכֵּב אוֹתוֹ כָּעֵת כְּדֵי שֶׁיִּתְגַּלֶּה בְּעִתּוֹ. הֵן סוֹד הָרֶשַׁע כְּבָר פּוֹעֵל;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רַק שֶׁכָּעֵת הַמְעַכֵּב נִמְצָא עַד שֶׁיּוּצָא, וְאָז יִתְגַּלֶּה הָרָשָׁע אֲשֶׁר הָאָדוֹן יָמִית אוֹתוֹ בְּרוּחַ פִּיו וִיכַלֵּהוּ בְּהוֹפָעַת בּוֹאוֹ - אֶת הָרָשָׁע אֲשֶׁר בּוֹאוֹ הוּא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בְּהֶתְאֵם </a:t>
            </a:r>
            <a:r>
              <a:rPr lang="he-IL" sz="3600" b="1" dirty="0" err="1">
                <a:solidFill>
                  <a:srgbClr val="000000"/>
                </a:solidFill>
                <a:latin typeface="David" panose="020E0502060401010101" pitchFamily="34" charset="-79"/>
                <a:cs typeface="David" panose="020E0502060401010101" pitchFamily="34" charset="-79"/>
              </a:rPr>
              <a:t>לִפְעֻלַּת</a:t>
            </a:r>
            <a:r>
              <a:rPr lang="he-IL" sz="3600" b="1" dirty="0">
                <a:solidFill>
                  <a:srgbClr val="000000"/>
                </a:solidFill>
                <a:latin typeface="David" panose="020E0502060401010101" pitchFamily="34" charset="-79"/>
                <a:cs typeface="David" panose="020E0502060401010101" pitchFamily="34" charset="-79"/>
              </a:rPr>
              <a:t> הַשָּׂטָן, </a:t>
            </a:r>
            <a:r>
              <a:rPr lang="he-IL" sz="3600" b="1" dirty="0" err="1">
                <a:solidFill>
                  <a:srgbClr val="000000"/>
                </a:solidFill>
                <a:latin typeface="David" panose="020E0502060401010101" pitchFamily="34" charset="-79"/>
                <a:cs typeface="David" panose="020E0502060401010101" pitchFamily="34" charset="-79"/>
              </a:rPr>
              <a:t>מְלֻוֶּה</a:t>
            </a:r>
            <a:r>
              <a:rPr lang="he-IL" sz="3600" b="1" dirty="0">
                <a:solidFill>
                  <a:srgbClr val="000000"/>
                </a:solidFill>
                <a:latin typeface="David" panose="020E0502060401010101" pitchFamily="34" charset="-79"/>
                <a:cs typeface="David" panose="020E0502060401010101" pitchFamily="34" charset="-79"/>
              </a:rPr>
              <a:t> בְּכָל גְּבוּרָה,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בְּאוֹתוֹת וּבְמוֹפְתֵי שֶׁקֶר...</a:t>
            </a: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1100840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6-12: </a:t>
            </a:r>
            <a:r>
              <a:rPr lang="he-IL" sz="3600" b="1" dirty="0">
                <a:solidFill>
                  <a:srgbClr val="000000"/>
                </a:solidFill>
                <a:latin typeface="David" panose="020E0502060401010101" pitchFamily="34" charset="-79"/>
                <a:cs typeface="David" panose="020E0502060401010101" pitchFamily="34" charset="-79"/>
              </a:rPr>
              <a:t>וּבְכָל תַּרְמִית רֶשַׁע </a:t>
            </a:r>
            <a:r>
              <a:rPr lang="he-IL" sz="3600" b="1" dirty="0" err="1">
                <a:solidFill>
                  <a:srgbClr val="000000"/>
                </a:solidFill>
                <a:latin typeface="David" panose="020E0502060401010101" pitchFamily="34" charset="-79"/>
                <a:cs typeface="David" panose="020E0502060401010101" pitchFamily="34" charset="-79"/>
              </a:rPr>
              <a:t>הַמְיֻעָדִים</a:t>
            </a:r>
            <a:r>
              <a:rPr lang="he-IL" sz="3600" b="1" dirty="0">
                <a:solidFill>
                  <a:srgbClr val="000000"/>
                </a:solidFill>
                <a:latin typeface="David" panose="020E0502060401010101" pitchFamily="34" charset="-79"/>
                <a:cs typeface="David" panose="020E0502060401010101" pitchFamily="34" charset="-79"/>
              </a:rPr>
              <a:t> לִבְנֵי הָאֲבַדּוֹן, וְזֹאת מִפְּנֵי שֶׁלֹּא קִבְּלוּ אֶת אַהֲבַת הָאֱמֶת אֲשֶׁר יָכְלוּ לְהִוָּשַׁע בָּהּ; עַל כֵּן אֱלֹהִים שׁוֹלֵחַ לָהֶם מַדּוּחִים לְהַטְעוֹתָם לְהַאֲמִין לַשֶּׁקֶר, לְמַעַן יִדּוֹנוּ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כָּל אֲשֶׁר לֹא הֶאֱמִינוּ לָאֱמֶת אֶלָּא חָפְצוּ בָעַוְלָה.</a:t>
            </a: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185737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6-7: אַתֶּם יוֹדְעִים מַה </a:t>
            </a:r>
            <a:r>
              <a:rPr lang="he-IL" sz="3600" b="1" dirty="0">
                <a:solidFill>
                  <a:srgbClr val="000000"/>
                </a:solidFill>
                <a:latin typeface="David" panose="020E0502060401010101" pitchFamily="34" charset="-79"/>
                <a:cs typeface="David" panose="020E0502060401010101" pitchFamily="34" charset="-79"/>
              </a:rPr>
              <a:t>מְעַכֵּב</a:t>
            </a:r>
            <a:r>
              <a:rPr lang="he-IL" sz="3600" dirty="0">
                <a:solidFill>
                  <a:srgbClr val="000000"/>
                </a:solidFill>
                <a:latin typeface="David" panose="020E0502060401010101" pitchFamily="34" charset="-79"/>
                <a:cs typeface="David" panose="020E0502060401010101" pitchFamily="34" charset="-79"/>
              </a:rPr>
              <a:t> אוֹתוֹ כָּעֵת כְּדֵי שֶׁיִּתְגַּלֶּה בְּעִתּוֹ. הֵן סוֹד הָרֶשַׁע כְּבָר פּוֹעֵל;</a:t>
            </a:r>
            <a:r>
              <a:rPr lang="he-IL" sz="3600" b="1" dirty="0">
                <a:solidFill>
                  <a:srgbClr val="000000"/>
                </a:solidFill>
                <a:latin typeface="David" panose="020E0502060401010101" pitchFamily="34" charset="-79"/>
                <a:cs typeface="David" panose="020E0502060401010101" pitchFamily="34" charset="-79"/>
              </a:rPr>
              <a:t>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רַק שֶׁכָּעֵת הַמְעַכֵּב נִמְצָא עַד שֶׁיּוּצָא...</a:t>
            </a:r>
          </a:p>
          <a:p>
            <a:pPr algn="r" rtl="1">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אֵין אַדֹנָי מְאַחֵר בַּדָּבָר אֲשֶׁר הִבְטִיחַ, כְּמוֹ שֶׁיֵּשׁ הַחוֹשְׁבִים זֹאת לאִחוּר, </a:t>
            </a:r>
            <a:r>
              <a:rPr lang="he-IL" sz="3200" b="1" dirty="0">
                <a:solidFill>
                  <a:srgbClr val="000000"/>
                </a:solidFill>
                <a:latin typeface="David" panose="020E0502060401010101" pitchFamily="34" charset="-79"/>
                <a:cs typeface="David" panose="020E0502060401010101" pitchFamily="34" charset="-79"/>
              </a:rPr>
              <a:t>אֶלָּא שֶׁהוּא מַאֲרִיךְ אַפּוֹ לָנוּ</a:t>
            </a:r>
            <a:r>
              <a:rPr lang="he-IL" sz="3200" dirty="0">
                <a:solidFill>
                  <a:srgbClr val="000000"/>
                </a:solidFill>
                <a:latin typeface="David" panose="020E0502060401010101" pitchFamily="34" charset="-79"/>
                <a:cs typeface="David" panose="020E0502060401010101" pitchFamily="34" charset="-79"/>
              </a:rPr>
              <a:t>; אֵין הוּא רוֹצֶה שֶׁיֹּאבַד אִישׁ, אֶלָּא שֶׁהַכֹּל יָבוֹאוּ לִידֵי תְּשׁוּבָה. </a:t>
            </a:r>
            <a:br>
              <a:rPr lang="en-US" sz="3200" dirty="0">
                <a:solidFill>
                  <a:srgbClr val="000000"/>
                </a:solidFill>
                <a:latin typeface="David" panose="020E0502060401010101" pitchFamily="34" charset="-79"/>
                <a:cs typeface="David" panose="020E0502060401010101" pitchFamily="34" charset="-79"/>
              </a:rPr>
            </a:br>
            <a:r>
              <a:rPr lang="he-IL" sz="3200" dirty="0">
                <a:solidFill>
                  <a:srgbClr val="000000"/>
                </a:solidFill>
                <a:latin typeface="David" panose="020E0502060401010101" pitchFamily="34" charset="-79"/>
                <a:cs typeface="David" panose="020E0502060401010101" pitchFamily="34" charset="-79"/>
              </a:rPr>
              <a:t>יוֹם יהוה כְּגַנָּב יָבוֹא. אָז הַשָּׁמַיִם בְּשָׁאוֹן יַחְלְפוּ וְהַיְסוֹדוֹת יִבְעֲרוּ וְיִתְפָּרְקוּ, וְהָאָרֶץ וְהַמַּעֲשִׂים אֲשֶׁר עָלֶיהָ.  </a:t>
            </a:r>
            <a:r>
              <a:rPr lang="he-IL" dirty="0">
                <a:solidFill>
                  <a:srgbClr val="000000"/>
                </a:solidFill>
                <a:latin typeface="David" panose="020E0502060401010101" pitchFamily="34" charset="-79"/>
                <a:cs typeface="David" panose="020E0502060401010101" pitchFamily="34" charset="-79"/>
              </a:rPr>
              <a:t>פטרוס ב' ג' 9-10</a:t>
            </a:r>
            <a:endParaRPr lang="he-IL" sz="3200" dirty="0">
              <a:solidFill>
                <a:srgbClr val="000000"/>
              </a:solidFill>
              <a:latin typeface="David" panose="020E0502060401010101" pitchFamily="34" charset="-79"/>
              <a:cs typeface="David" panose="020E0502060401010101" pitchFamily="34" charset="-79"/>
            </a:endParaRP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2724206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9-10: </a:t>
            </a:r>
            <a:r>
              <a:rPr lang="he-IL" sz="3600" b="1" dirty="0">
                <a:solidFill>
                  <a:srgbClr val="000000"/>
                </a:solidFill>
                <a:latin typeface="David" panose="020E0502060401010101" pitchFamily="34" charset="-79"/>
                <a:cs typeface="David" panose="020E0502060401010101" pitchFamily="34" charset="-79"/>
              </a:rPr>
              <a:t>... הָרָשָׁע אֲשֶׁר בּוֹאוֹ הוּא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בְּהֶתְאֵם </a:t>
            </a:r>
            <a:r>
              <a:rPr lang="he-IL" sz="3600" b="1" dirty="0" err="1">
                <a:solidFill>
                  <a:srgbClr val="000000"/>
                </a:solidFill>
                <a:latin typeface="David" panose="020E0502060401010101" pitchFamily="34" charset="-79"/>
                <a:cs typeface="David" panose="020E0502060401010101" pitchFamily="34" charset="-79"/>
              </a:rPr>
              <a:t>לִפְעֻלַּת</a:t>
            </a:r>
            <a:r>
              <a:rPr lang="he-IL" sz="3600" b="1" dirty="0">
                <a:solidFill>
                  <a:srgbClr val="000000"/>
                </a:solidFill>
                <a:latin typeface="David" panose="020E0502060401010101" pitchFamily="34" charset="-79"/>
                <a:cs typeface="David" panose="020E0502060401010101" pitchFamily="34" charset="-79"/>
              </a:rPr>
              <a:t> הַשָּׂטָן, </a:t>
            </a:r>
            <a:r>
              <a:rPr lang="he-IL" sz="3600" b="1" dirty="0" err="1">
                <a:solidFill>
                  <a:srgbClr val="000000"/>
                </a:solidFill>
                <a:latin typeface="David" panose="020E0502060401010101" pitchFamily="34" charset="-79"/>
                <a:cs typeface="David" panose="020E0502060401010101" pitchFamily="34" charset="-79"/>
              </a:rPr>
              <a:t>מְלֻוֶּה</a:t>
            </a:r>
            <a:r>
              <a:rPr lang="he-IL" sz="3600" b="1" dirty="0">
                <a:solidFill>
                  <a:srgbClr val="000000"/>
                </a:solidFill>
                <a:latin typeface="David" panose="020E0502060401010101" pitchFamily="34" charset="-79"/>
                <a:cs typeface="David" panose="020E0502060401010101" pitchFamily="34" charset="-79"/>
              </a:rPr>
              <a:t> בְּכָל גְּבוּרָה,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בְּאוֹתוֹת וּבְמוֹפְתֵי שֶׁקֶר וּבְכָל תַּרְמִית רֶשַׁע... </a:t>
            </a:r>
          </a:p>
          <a:p>
            <a:pPr algn="r" rtl="1">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לֹא כָּל הָאוֹמֵר לִי 'אֲדוֹנִי, אֲדוֹנִי' יִכָּנֵס לְמַלְכוּת הַשָּׁמַיִם, אֶלָּא הָעוֹשֶׂה אֶת רְצוֹן אָבִי שֶׁבַּשָּׁמַיִם. רַבִּים יֹאמְרוּ אֵלַי בַּיּוֹם הַהוּא: 'אֲדוֹנִי, אֲדוֹנִי', הֲלֹא בְּשִׁמְךָ נִבֵּאנוּ וּבְשִׁמְךָ גֵּרַשְׁנוּ שֵׁדִים וּבְשִׁמְךָ עָשִׂינוּ נִפְלָאוֹת רַבּוֹת'. אָז אוֹדִיעַ לָהֶם: 'מֵעוֹלָם לֹא הִכַּרְתִּי אֶתְכֶם, סוּרוּ מִמֶּנִּי עוֹשֵׂי רֶשַׁע.'  </a:t>
            </a:r>
            <a:r>
              <a:rPr lang="he-IL" dirty="0">
                <a:solidFill>
                  <a:srgbClr val="000000"/>
                </a:solidFill>
                <a:latin typeface="David" panose="020E0502060401010101" pitchFamily="34" charset="-79"/>
                <a:cs typeface="David" panose="020E0502060401010101" pitchFamily="34" charset="-79"/>
              </a:rPr>
              <a:t>מתי ז' 21-23</a:t>
            </a:r>
            <a:endParaRPr lang="he-IL" sz="3200" dirty="0">
              <a:solidFill>
                <a:srgbClr val="000000"/>
              </a:solidFill>
              <a:latin typeface="David" panose="020E0502060401010101" pitchFamily="34" charset="-79"/>
              <a:cs typeface="David" panose="020E0502060401010101" pitchFamily="34" charset="-79"/>
            </a:endParaRP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88555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753936"/>
            <a:ext cx="8297838" cy="3975476"/>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8: </a:t>
            </a:r>
            <a:r>
              <a:rPr lang="he-IL" sz="3600" b="1" dirty="0">
                <a:solidFill>
                  <a:srgbClr val="000000"/>
                </a:solidFill>
                <a:latin typeface="David" panose="020E0502060401010101" pitchFamily="34" charset="-79"/>
                <a:cs typeface="David" panose="020E0502060401010101" pitchFamily="34" charset="-79"/>
              </a:rPr>
              <a:t>וְאָז יִתְגַּלֶּה הָרָשָׁע אֲשֶׁר הָאָדוֹן יָמִית אוֹתוֹ בְּרוּחַ פִּיו וִיכַלֵּהוּ בְּהוֹפָעַת בּוֹאוֹ. </a:t>
            </a:r>
          </a:p>
          <a:p>
            <a:pPr marL="0" indent="0" algn="ctr" rtl="1">
              <a:spcBef>
                <a:spcPts val="2400"/>
              </a:spcBef>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10: ... </a:t>
            </a:r>
            <a:r>
              <a:rPr lang="he-IL" sz="3600" b="1" dirty="0">
                <a:solidFill>
                  <a:srgbClr val="000000"/>
                </a:solidFill>
                <a:latin typeface="David" panose="020E0502060401010101" pitchFamily="34" charset="-79"/>
                <a:cs typeface="David" panose="020E0502060401010101" pitchFamily="34" charset="-79"/>
              </a:rPr>
              <a:t>בְנֵי הָאֲבַדּוֹן</a:t>
            </a:r>
            <a:r>
              <a:rPr lang="he-IL" sz="3600" dirty="0">
                <a:solidFill>
                  <a:srgbClr val="000000"/>
                </a:solidFill>
                <a:latin typeface="David" panose="020E0502060401010101" pitchFamily="34" charset="-79"/>
                <a:cs typeface="David" panose="020E0502060401010101" pitchFamily="34" charset="-79"/>
              </a:rPr>
              <a:t>, </a:t>
            </a:r>
            <a:r>
              <a:rPr lang="he-IL" sz="3600" b="1" dirty="0">
                <a:solidFill>
                  <a:srgbClr val="000000"/>
                </a:solidFill>
                <a:latin typeface="David" panose="020E0502060401010101" pitchFamily="34" charset="-79"/>
                <a:cs typeface="David" panose="020E0502060401010101" pitchFamily="34" charset="-79"/>
              </a:rPr>
              <a:t>וְזֹאת מִפְּנֵי שֶׁלֹּא קִבְּלוּ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אֶת אַהֲבַת הָאֱמֶת אֲשֶׁר יָכְלוּ לְהִוָּשַׁע בָּהּ.</a:t>
            </a: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16387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85886"/>
            <a:ext cx="8297838" cy="4055038"/>
          </a:xfrm>
        </p:spPr>
        <p:txBody>
          <a:bodyPr>
            <a:noAutofit/>
          </a:bodyPr>
          <a:lstStyle/>
          <a:p>
            <a:pPr algn="r" rtl="1">
              <a:buClr>
                <a:schemeClr val="accent1">
                  <a:lumMod val="75000"/>
                </a:schemeClr>
              </a:buClr>
            </a:pPr>
            <a:r>
              <a:rPr lang="he-IL" sz="3600" dirty="0">
                <a:solidFill>
                  <a:srgbClr val="000000"/>
                </a:solidFill>
                <a:latin typeface="David" panose="020E0502060401010101" pitchFamily="34" charset="-79"/>
                <a:cs typeface="David" panose="020E0502060401010101" pitchFamily="34" charset="-79"/>
              </a:rPr>
              <a:t>אלה לא פסוקים שאמורים לעורר בנו סתם עניין</a:t>
            </a:r>
          </a:p>
          <a:p>
            <a:pPr algn="r" rtl="1">
              <a:spcBef>
                <a:spcPts val="600"/>
              </a:spcBef>
              <a:buClr>
                <a:schemeClr val="accent1">
                  <a:lumMod val="75000"/>
                </a:schemeClr>
              </a:buClr>
            </a:pPr>
            <a:r>
              <a:rPr lang="he-IL" sz="3600" dirty="0">
                <a:solidFill>
                  <a:srgbClr val="000000"/>
                </a:solidFill>
                <a:latin typeface="David" panose="020E0502060401010101" pitchFamily="34" charset="-79"/>
                <a:cs typeface="David" panose="020E0502060401010101" pitchFamily="34" charset="-79"/>
              </a:rPr>
              <a:t>אלה לא פסוקים שאמורים לעורר בנו פחד</a:t>
            </a:r>
          </a:p>
          <a:p>
            <a:pPr algn="r" rtl="1">
              <a:spcBef>
                <a:spcPts val="1800"/>
              </a:spcBef>
              <a:buClr>
                <a:schemeClr val="accent1">
                  <a:lumMod val="75000"/>
                </a:schemeClr>
              </a:buClr>
            </a:pPr>
            <a:r>
              <a:rPr lang="he-IL" sz="3600" dirty="0">
                <a:solidFill>
                  <a:srgbClr val="000000"/>
                </a:solidFill>
                <a:latin typeface="David" panose="020E0502060401010101" pitchFamily="34" charset="-79"/>
                <a:cs typeface="David" panose="020E0502060401010101" pitchFamily="34" charset="-79"/>
              </a:rPr>
              <a:t>אלה בהחלט פסוקים שאמורים למקד אותנו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 על המשיח שהיה, הווה ויבוא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 על המוכנות שלנו לפגוש אותו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 על היותנו שגריריו </a:t>
            </a:r>
            <a:br>
              <a:rPr lang="en-US" sz="3600" b="1" dirty="0">
                <a:solidFill>
                  <a:srgbClr val="000000"/>
                </a:solidFill>
                <a:latin typeface="David" panose="020E0502060401010101" pitchFamily="34" charset="-79"/>
                <a:cs typeface="David" panose="020E0502060401010101" pitchFamily="34" charset="-79"/>
              </a:rPr>
            </a:br>
            <a:r>
              <a:rPr lang="he-IL" sz="3600" b="1" dirty="0">
                <a:solidFill>
                  <a:srgbClr val="000000"/>
                </a:solidFill>
                <a:latin typeface="David" panose="020E0502060401010101" pitchFamily="34" charset="-79"/>
                <a:cs typeface="David" panose="020E0502060401010101" pitchFamily="34" charset="-79"/>
              </a:rPr>
              <a:t>		         </a:t>
            </a:r>
            <a:r>
              <a:rPr lang="he-IL" sz="4000" b="1" dirty="0">
                <a:solidFill>
                  <a:srgbClr val="000000"/>
                </a:solidFill>
                <a:latin typeface="David" panose="020E0502060401010101" pitchFamily="34" charset="-79"/>
                <a:cs typeface="David" panose="020E0502060401010101" pitchFamily="34" charset="-79"/>
              </a:rPr>
              <a:t>כל עוד יש זמן! </a:t>
            </a: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190543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1: </a:t>
            </a:r>
            <a:r>
              <a:rPr lang="he-IL" sz="3600" b="1" dirty="0">
                <a:solidFill>
                  <a:srgbClr val="000000"/>
                </a:solidFill>
                <a:latin typeface="David" panose="020E0502060401010101" pitchFamily="34" charset="-79"/>
                <a:cs typeface="David" panose="020E0502060401010101" pitchFamily="34" charset="-79"/>
              </a:rPr>
              <a:t>אֲשֶׁר לְבוֹא אֲדוֹנֵנוּ יֵשׁוּעַ הַמָּשִׁיחַ </a:t>
            </a:r>
            <a:br>
              <a:rPr lang="en-US" sz="3600" b="1" dirty="0">
                <a:solidFill>
                  <a:srgbClr val="000000"/>
                </a:solidFill>
                <a:latin typeface="David" panose="020E0502060401010101" pitchFamily="34" charset="-79"/>
                <a:cs typeface="David" panose="020E0502060401010101" pitchFamily="34" charset="-79"/>
              </a:rPr>
            </a:br>
            <a:r>
              <a:rPr lang="he-IL" sz="3600" b="1" dirty="0" err="1">
                <a:solidFill>
                  <a:srgbClr val="000000"/>
                </a:solidFill>
                <a:latin typeface="David" panose="020E0502060401010101" pitchFamily="34" charset="-79"/>
                <a:cs typeface="David" panose="020E0502060401010101" pitchFamily="34" charset="-79"/>
              </a:rPr>
              <a:t>וַאֲסִיפָתֵנו</a:t>
            </a:r>
            <a:r>
              <a:rPr lang="he-IL" sz="3600" b="1" dirty="0">
                <a:solidFill>
                  <a:srgbClr val="000000"/>
                </a:solidFill>
                <a:latin typeface="David" panose="020E0502060401010101" pitchFamily="34" charset="-79"/>
                <a:cs typeface="David" panose="020E0502060401010101" pitchFamily="34" charset="-79"/>
              </a:rPr>
              <a:t>ּ אֵלָיו, אָנוּ מְבַקְשִׁים מִכֶּם, אַחַי...</a:t>
            </a:r>
            <a:endParaRPr lang="he-IL" sz="4000" b="1" dirty="0">
              <a:solidFill>
                <a:srgbClr val="000000"/>
              </a:solidFill>
              <a:latin typeface="David" panose="020E0502060401010101" pitchFamily="34" charset="-79"/>
              <a:cs typeface="David" panose="020E0502060401010101" pitchFamily="34" charset="-79"/>
            </a:endParaRPr>
          </a:p>
          <a:p>
            <a:pPr algn="r" rtl="1">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אַל </a:t>
            </a:r>
            <a:r>
              <a:rPr lang="he-IL" sz="3200" dirty="0" err="1">
                <a:solidFill>
                  <a:srgbClr val="000000"/>
                </a:solidFill>
                <a:latin typeface="David" panose="020E0502060401010101" pitchFamily="34" charset="-79"/>
                <a:cs typeface="David" panose="020E0502060401010101" pitchFamily="34" charset="-79"/>
              </a:rPr>
              <a:t>יִבָּהֵל</a:t>
            </a:r>
            <a:r>
              <a:rPr lang="he-IL" sz="3200" dirty="0">
                <a:solidFill>
                  <a:srgbClr val="000000"/>
                </a:solidFill>
                <a:latin typeface="David" panose="020E0502060401010101" pitchFamily="34" charset="-79"/>
                <a:cs typeface="David" panose="020E0502060401010101" pitchFamily="34" charset="-79"/>
              </a:rPr>
              <a:t> לְבַבְכֶם. הַאֲמִינוּ </a:t>
            </a:r>
            <a:r>
              <a:rPr lang="he-IL" sz="3200" dirty="0" err="1">
                <a:solidFill>
                  <a:srgbClr val="000000"/>
                </a:solidFill>
                <a:latin typeface="David" panose="020E0502060401010101" pitchFamily="34" charset="-79"/>
                <a:cs typeface="David" panose="020E0502060401010101" pitchFamily="34" charset="-79"/>
              </a:rPr>
              <a:t>בֵּאלֹהִים</a:t>
            </a:r>
            <a:r>
              <a:rPr lang="he-IL" sz="3200" dirty="0">
                <a:solidFill>
                  <a:srgbClr val="000000"/>
                </a:solidFill>
                <a:latin typeface="David" panose="020E0502060401010101" pitchFamily="34" charset="-79"/>
                <a:cs typeface="David" panose="020E0502060401010101" pitchFamily="34" charset="-79"/>
              </a:rPr>
              <a:t>; הַאֲמִינוּ גַּם בִּי. בְּבֵית אָבִי מְעוֹנוֹת רַבִּים. לוּלֵא כֵן, כְּלוּם הָיִיתִי אוֹמֵר לָכֶם שֶׁאֲנִי הוֹלֵךְ לְהָכִין לָכֶם מָקוֹם? וְאִם אֵלֵךְ וְאָכִין לָכֶם מָקוֹם, </a:t>
            </a:r>
            <a:r>
              <a:rPr lang="he-IL" sz="3200" b="1" dirty="0">
                <a:solidFill>
                  <a:srgbClr val="000000"/>
                </a:solidFill>
                <a:latin typeface="David" panose="020E0502060401010101" pitchFamily="34" charset="-79"/>
                <a:cs typeface="David" panose="020E0502060401010101" pitchFamily="34" charset="-79"/>
              </a:rPr>
              <a:t>אָשׁוּב וְאֶקַּח אֶתְכֶם אֵלַי </a:t>
            </a:r>
            <a:r>
              <a:rPr lang="he-IL" sz="3200" dirty="0">
                <a:solidFill>
                  <a:srgbClr val="000000"/>
                </a:solidFill>
                <a:latin typeface="David" panose="020E0502060401010101" pitchFamily="34" charset="-79"/>
                <a:cs typeface="David" panose="020E0502060401010101" pitchFamily="34" charset="-79"/>
              </a:rPr>
              <a:t>לְמַעַן תִּהְיוּ גַּם אַתֶּם בַּאֲשֶׁר אֲנִי שָׁם.  </a:t>
            </a:r>
            <a:r>
              <a:rPr lang="he-IL" dirty="0">
                <a:solidFill>
                  <a:srgbClr val="000000"/>
                </a:solidFill>
                <a:latin typeface="David" panose="020E0502060401010101" pitchFamily="34" charset="-79"/>
                <a:cs typeface="David" panose="020E0502060401010101" pitchFamily="34" charset="-79"/>
              </a:rPr>
              <a:t>יוחנן י"ד 1-3</a:t>
            </a:r>
            <a:endParaRPr lang="he-IL" sz="3200" dirty="0">
              <a:solidFill>
                <a:srgbClr val="000000"/>
              </a:solidFill>
              <a:latin typeface="David" panose="020E0502060401010101" pitchFamily="34" charset="-79"/>
              <a:cs typeface="David" panose="020E0502060401010101" pitchFamily="34" charset="-79"/>
            </a:endParaRP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205919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2: </a:t>
            </a:r>
            <a:r>
              <a:rPr lang="he-IL" sz="3600" b="1" dirty="0">
                <a:solidFill>
                  <a:srgbClr val="000000"/>
                </a:solidFill>
                <a:latin typeface="David" panose="020E0502060401010101" pitchFamily="34" charset="-79"/>
                <a:cs typeface="David" panose="020E0502060401010101" pitchFamily="34" charset="-79"/>
              </a:rPr>
              <a:t>אַל תְּמַהֲרוּ לְאַבֵּד אֶת עֶשׁתּוֹנוֹתֵיכֶם וְאַל </a:t>
            </a:r>
            <a:r>
              <a:rPr lang="he-IL" sz="3600" b="1" dirty="0" err="1">
                <a:solidFill>
                  <a:srgbClr val="000000"/>
                </a:solidFill>
                <a:latin typeface="David" panose="020E0502060401010101" pitchFamily="34" charset="-79"/>
                <a:cs typeface="David" panose="020E0502060401010101" pitchFamily="34" charset="-79"/>
              </a:rPr>
              <a:t>תִּבָּהֲלו</a:t>
            </a:r>
            <a:r>
              <a:rPr lang="he-IL" sz="3600" b="1" dirty="0">
                <a:solidFill>
                  <a:srgbClr val="000000"/>
                </a:solidFill>
                <a:latin typeface="David" panose="020E0502060401010101" pitchFamily="34" charset="-79"/>
                <a:cs typeface="David" panose="020E0502060401010101" pitchFamily="34" charset="-79"/>
              </a:rPr>
              <a:t>ּ, לֹא בִּגְלַל אֵיזוֹ הִתְבַּטְּאוּת שֶׁל רוּחַ, לֹא בִּגְלַל אֵיזֶה דִּבּוּר, וְלֹא בִּגְלַל אֵיזוֹ אִגֶּרֶת אֲשֶׁר כִּבְיָכוֹל נִשְׁלְחָה מֵאִתָּנוּ - כְּאִלּוּ הִגִּיעַ יוֹם יהוה.</a:t>
            </a:r>
          </a:p>
          <a:p>
            <a:pPr algn="r" rtl="1">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אָמַר לָהֶם יֵשׁוּעַ: </a:t>
            </a:r>
            <a:r>
              <a:rPr lang="he-IL" sz="3200" b="1" dirty="0">
                <a:solidFill>
                  <a:srgbClr val="000000"/>
                </a:solidFill>
                <a:latin typeface="David" panose="020E0502060401010101" pitchFamily="34" charset="-79"/>
                <a:cs typeface="David" panose="020E0502060401010101" pitchFamily="34" charset="-79"/>
              </a:rPr>
              <a:t>הִזָּהֲרוּ שֶׁלֹּא יַתְעֶה אֶתְכֶם אִישׁ</a:t>
            </a:r>
            <a:r>
              <a:rPr lang="he-IL" sz="3200" dirty="0">
                <a:solidFill>
                  <a:srgbClr val="000000"/>
                </a:solidFill>
                <a:latin typeface="David" panose="020E0502060401010101" pitchFamily="34" charset="-79"/>
                <a:cs typeface="David" panose="020E0502060401010101" pitchFamily="34" charset="-79"/>
              </a:rPr>
              <a:t>. רַבִּים יָבוֹאוּ בִּשְׁמִי וְיֹאמְרוּ 'אֲנִי הוּא' וְ</a:t>
            </a:r>
            <a:r>
              <a:rPr lang="he-IL" sz="3200" b="1" dirty="0">
                <a:solidFill>
                  <a:srgbClr val="000000"/>
                </a:solidFill>
                <a:latin typeface="David" panose="020E0502060401010101" pitchFamily="34" charset="-79"/>
                <a:cs typeface="David" panose="020E0502060401010101" pitchFamily="34" charset="-79"/>
              </a:rPr>
              <a:t>יַתְעוּ רַבִּים</a:t>
            </a:r>
            <a:r>
              <a:rPr lang="he-IL" sz="3200" dirty="0">
                <a:solidFill>
                  <a:srgbClr val="000000"/>
                </a:solidFill>
                <a:latin typeface="David" panose="020E0502060401010101" pitchFamily="34" charset="-79"/>
                <a:cs typeface="David" panose="020E0502060401010101" pitchFamily="34" charset="-79"/>
              </a:rPr>
              <a:t>. וּבְשָׁמְעֲכֶם מִלְחָמוֹת וּשְׁמוּעוֹת מִלְחָמָה אַל </a:t>
            </a:r>
            <a:r>
              <a:rPr lang="he-IL" sz="3200" dirty="0" err="1">
                <a:solidFill>
                  <a:srgbClr val="000000"/>
                </a:solidFill>
                <a:latin typeface="David" panose="020E0502060401010101" pitchFamily="34" charset="-79"/>
                <a:cs typeface="David" panose="020E0502060401010101" pitchFamily="34" charset="-79"/>
              </a:rPr>
              <a:t>תִּבָּהֲלו</a:t>
            </a:r>
            <a:r>
              <a:rPr lang="he-IL" sz="3200" dirty="0">
                <a:solidFill>
                  <a:srgbClr val="000000"/>
                </a:solidFill>
                <a:latin typeface="David" panose="020E0502060401010101" pitchFamily="34" charset="-79"/>
                <a:cs typeface="David" panose="020E0502060401010101" pitchFamily="34" charset="-79"/>
              </a:rPr>
              <a:t>ּ; זֶה מַה שֶּׁצָרִיךְ לִהְיוֹת, וּבְכָל זֹאת עוֹד לֹא בָּא הַקֵּץ.  </a:t>
            </a:r>
            <a:r>
              <a:rPr lang="he-IL" dirty="0">
                <a:solidFill>
                  <a:srgbClr val="000000"/>
                </a:solidFill>
                <a:latin typeface="David" panose="020E0502060401010101" pitchFamily="34" charset="-79"/>
                <a:cs typeface="David" panose="020E0502060401010101" pitchFamily="34" charset="-79"/>
              </a:rPr>
              <a:t>מרקוס י"ג 5-7</a:t>
            </a:r>
            <a:endParaRPr lang="he-IL" sz="3200" dirty="0">
              <a:solidFill>
                <a:srgbClr val="000000"/>
              </a:solidFill>
              <a:latin typeface="David" panose="020E0502060401010101" pitchFamily="34" charset="-79"/>
              <a:cs typeface="David" panose="020E0502060401010101" pitchFamily="34" charset="-79"/>
            </a:endParaRP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302104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2: </a:t>
            </a:r>
            <a:r>
              <a:rPr lang="he-IL" sz="3600" b="1" dirty="0">
                <a:solidFill>
                  <a:srgbClr val="000000"/>
                </a:solidFill>
                <a:latin typeface="David" panose="020E0502060401010101" pitchFamily="34" charset="-79"/>
                <a:cs typeface="David" panose="020E0502060401010101" pitchFamily="34" charset="-79"/>
              </a:rPr>
              <a:t>אַל תְּמַהֲרוּ לְאַבֵּד אֶת עֶשׁתּוֹנוֹתֵיכֶם וְאַל </a:t>
            </a:r>
            <a:r>
              <a:rPr lang="he-IL" sz="3600" b="1" dirty="0" err="1">
                <a:solidFill>
                  <a:srgbClr val="000000"/>
                </a:solidFill>
                <a:latin typeface="David" panose="020E0502060401010101" pitchFamily="34" charset="-79"/>
                <a:cs typeface="David" panose="020E0502060401010101" pitchFamily="34" charset="-79"/>
              </a:rPr>
              <a:t>תִּבָּהֲלו</a:t>
            </a:r>
            <a:r>
              <a:rPr lang="he-IL" sz="3600" b="1" dirty="0">
                <a:solidFill>
                  <a:srgbClr val="000000"/>
                </a:solidFill>
                <a:latin typeface="David" panose="020E0502060401010101" pitchFamily="34" charset="-79"/>
                <a:cs typeface="David" panose="020E0502060401010101" pitchFamily="34" charset="-79"/>
              </a:rPr>
              <a:t>ּ, לֹא בִּגְלַל אֵיזוֹ הִתְבַּטְּאוּת שֶׁל רוּחַ, לֹא בִּגְלַל אֵיזֶה דִּבּוּר, וְלֹא בִּגְלַל אֵיזוֹ אִגֶּרֶת אֲשֶׁר כִּבְיָכוֹל נִשְׁלְחָה מֵאִתָּנוּ - כְּאִלּוּ הִגִּיעַ יוֹם יהוה.</a:t>
            </a:r>
          </a:p>
          <a:p>
            <a:pPr algn="r" rtl="1">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אִם יֹאמַר לָכֶם אִישׁ בָּעֵת הַהִיא, 'הִנֵּה פֹּה הַמָּשִׁיחַ' אוֹ 'הִנֵּהוּ שָׁם', אַל תַּאֲמִינוּ, </a:t>
            </a:r>
            <a:r>
              <a:rPr lang="he-IL" sz="3200" b="1" dirty="0">
                <a:solidFill>
                  <a:srgbClr val="000000"/>
                </a:solidFill>
                <a:latin typeface="David" panose="020E0502060401010101" pitchFamily="34" charset="-79"/>
                <a:cs typeface="David" panose="020E0502060401010101" pitchFamily="34" charset="-79"/>
              </a:rPr>
              <a:t>כִּי יָקוּמוּ מְשִׁיחֵי שֶׁקֶר וּנְבִיאֵי שֶׁקֶר</a:t>
            </a:r>
            <a:r>
              <a:rPr lang="he-IL" sz="3200" dirty="0">
                <a:solidFill>
                  <a:srgbClr val="000000"/>
                </a:solidFill>
                <a:latin typeface="David" panose="020E0502060401010101" pitchFamily="34" charset="-79"/>
                <a:cs typeface="David" panose="020E0502060401010101" pitchFamily="34" charset="-79"/>
              </a:rPr>
              <a:t> וְיִתְּנוּ אוֹתוֹת גְּדוֹלִים וּמוֹפְתִים כְּדֵי לְהַתְעוֹת, אִם אֶפְשָׁר, גַּם אֶת הַבְּחִירִים...  </a:t>
            </a:r>
            <a:r>
              <a:rPr lang="he-IL" dirty="0">
                <a:solidFill>
                  <a:srgbClr val="000000"/>
                </a:solidFill>
                <a:latin typeface="David" panose="020E0502060401010101" pitchFamily="34" charset="-79"/>
                <a:cs typeface="David" panose="020E0502060401010101" pitchFamily="34" charset="-79"/>
              </a:rPr>
              <a:t>מתי כ"ד 23-27</a:t>
            </a:r>
            <a:endParaRPr lang="he-IL" sz="3200" dirty="0">
              <a:solidFill>
                <a:srgbClr val="000000"/>
              </a:solidFill>
              <a:latin typeface="David" panose="020E0502060401010101" pitchFamily="34" charset="-79"/>
              <a:cs typeface="David" panose="020E0502060401010101" pitchFamily="34" charset="-79"/>
            </a:endParaRP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346711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2: </a:t>
            </a:r>
            <a:r>
              <a:rPr lang="he-IL" sz="3600" b="1" dirty="0">
                <a:solidFill>
                  <a:srgbClr val="000000"/>
                </a:solidFill>
                <a:latin typeface="David" panose="020E0502060401010101" pitchFamily="34" charset="-79"/>
                <a:cs typeface="David" panose="020E0502060401010101" pitchFamily="34" charset="-79"/>
              </a:rPr>
              <a:t>אַל תְּמַהֲרוּ לְאַבֵּד אֶת עֶשׁתּוֹנוֹתֵיכֶם וְאַל </a:t>
            </a:r>
            <a:r>
              <a:rPr lang="he-IL" sz="3600" b="1" dirty="0" err="1">
                <a:solidFill>
                  <a:srgbClr val="000000"/>
                </a:solidFill>
                <a:latin typeface="David" panose="020E0502060401010101" pitchFamily="34" charset="-79"/>
                <a:cs typeface="David" panose="020E0502060401010101" pitchFamily="34" charset="-79"/>
              </a:rPr>
              <a:t>תִּבָּהֲלו</a:t>
            </a:r>
            <a:r>
              <a:rPr lang="he-IL" sz="3600" b="1" dirty="0">
                <a:solidFill>
                  <a:srgbClr val="000000"/>
                </a:solidFill>
                <a:latin typeface="David" panose="020E0502060401010101" pitchFamily="34" charset="-79"/>
                <a:cs typeface="David" panose="020E0502060401010101" pitchFamily="34" charset="-79"/>
              </a:rPr>
              <a:t>ּ, לֹא בִּגְלַל אֵיזוֹ הִתְבַּטְּאוּת שֶׁל רוּחַ, לֹא בִּגְלַל אֵיזֶה דִּבּוּר, וְלֹא בִּגְלַל אֵיזוֹ אִגֶּרֶת אֲשֶׁר כִּבְיָכוֹל נִשְׁלְחָה מֵאִתָּנוּ - כְּאִלּוּ הִגִּיעַ יוֹם יהוה.</a:t>
            </a:r>
          </a:p>
          <a:p>
            <a:pPr algn="r" rtl="1">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הִנֵּה מֵרֹאשׁ אָמַרְתִּי לָכֶם. לָכֵן אִם יֹאמְרוּ לָכֶם 'הִנֵּהוּ בַּמִּדְבָּר', אַל תֵּצְאוּ; 'הִנֵהוּ בְּחַדְרֵי חֲדָרִים', </a:t>
            </a:r>
            <a:r>
              <a:rPr lang="he-IL" sz="3200" b="1" dirty="0">
                <a:solidFill>
                  <a:srgbClr val="000000"/>
                </a:solidFill>
                <a:latin typeface="David" panose="020E0502060401010101" pitchFamily="34" charset="-79"/>
                <a:cs typeface="David" panose="020E0502060401010101" pitchFamily="34" charset="-79"/>
              </a:rPr>
              <a:t>אַל תַּאֲמִינוּ</a:t>
            </a:r>
            <a:r>
              <a:rPr lang="he-IL" sz="3200" dirty="0">
                <a:solidFill>
                  <a:srgbClr val="000000"/>
                </a:solidFill>
                <a:latin typeface="David" panose="020E0502060401010101" pitchFamily="34" charset="-79"/>
                <a:cs typeface="David" panose="020E0502060401010101" pitchFamily="34" charset="-79"/>
              </a:rPr>
              <a:t>; כִּי כַּבָּרָק הַיּוֹצֵא מִמִּזְרָח וּמֵאִיר עַד מַעֲרָב כֵּן יִהְיֶה בּוֹאוֹ שֶׁל בֶּן-הָאָדָם.  </a:t>
            </a:r>
            <a:r>
              <a:rPr lang="he-IL" dirty="0">
                <a:solidFill>
                  <a:srgbClr val="000000"/>
                </a:solidFill>
                <a:latin typeface="David" panose="020E0502060401010101" pitchFamily="34" charset="-79"/>
                <a:cs typeface="David" panose="020E0502060401010101" pitchFamily="34" charset="-79"/>
              </a:rPr>
              <a:t>מתי כ"ד 23-27</a:t>
            </a:r>
            <a:endParaRPr lang="he-IL" sz="3200" dirty="0">
              <a:solidFill>
                <a:srgbClr val="000000"/>
              </a:solidFill>
              <a:latin typeface="David" panose="020E0502060401010101" pitchFamily="34" charset="-79"/>
              <a:cs typeface="David" panose="020E0502060401010101" pitchFamily="34" charset="-79"/>
            </a:endParaRP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433668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3-5: </a:t>
            </a:r>
            <a:r>
              <a:rPr lang="he-IL" sz="3600" b="1" dirty="0">
                <a:solidFill>
                  <a:srgbClr val="000000"/>
                </a:solidFill>
                <a:latin typeface="David" panose="020E0502060401010101" pitchFamily="34" charset="-79"/>
                <a:cs typeface="David" panose="020E0502060401010101" pitchFamily="34" charset="-79"/>
              </a:rPr>
              <a:t>אַל יַטְעֶה אֶתְכֶם אִישׁ בְּאֵיזֶה אֹפֶן שֶׁהוּא, שֶׁכֵּן לֹא יַגִּיעַ אִם לֹא תִּהְיֶה בָּרִאשׁוֹנָה הָעֲזִיבָה וְיִתְגַּלֶּה אִישׁ הָרֶשַׁע, בֶּן הָאֲבַדּוֹן, הַמִּתְקוֹמֵם וּמְרוֹמֵם עַצְמוֹ עַל כָּל הַנִּקְרָא אֱלוֹהַּ אוֹ קֹדֶשׁ, עַד כִּי יֵשֵׁב בְּהֵיכַל הָאֱלֹהִים בְּהַצְהִירוֹ עַל עַצְמוֹ שֶׁהוּא אֱלֹהִים. הַאִם אֵינְכֶם זוֹכְרִים כִּי עוֹד בִּהְיוֹתִי אֶצְלְכֶם אָמַרְתִּי לָכֶם אֶת הַדְּבָרִים הָאֵלֶּה?</a:t>
            </a: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199385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3-5: ... שֶׁכֵּן לֹא יַגִּיעַ אִם לֹא תִּהְיֶה בָּרִאשׁוֹנָה </a:t>
            </a:r>
            <a:r>
              <a:rPr lang="he-IL" sz="3600" b="1" dirty="0">
                <a:solidFill>
                  <a:srgbClr val="000000"/>
                </a:solidFill>
                <a:latin typeface="David" panose="020E0502060401010101" pitchFamily="34" charset="-79"/>
                <a:cs typeface="David" panose="020E0502060401010101" pitchFamily="34" charset="-79"/>
              </a:rPr>
              <a:t>הָעֲזִיבָה </a:t>
            </a:r>
            <a:r>
              <a:rPr lang="he-IL" sz="3600" dirty="0">
                <a:solidFill>
                  <a:srgbClr val="000000"/>
                </a:solidFill>
                <a:latin typeface="David" panose="020E0502060401010101" pitchFamily="34" charset="-79"/>
                <a:cs typeface="David" panose="020E0502060401010101" pitchFamily="34" charset="-79"/>
              </a:rPr>
              <a:t>וְיִתְגַּלֶּה אִישׁ הָרֶשַׁע, בֶּן הָאֲבַדּוֹן...</a:t>
            </a:r>
            <a:r>
              <a:rPr lang="he-IL" sz="3600" b="1" dirty="0">
                <a:solidFill>
                  <a:srgbClr val="000000"/>
                </a:solidFill>
                <a:latin typeface="David" panose="020E0502060401010101" pitchFamily="34" charset="-79"/>
                <a:cs typeface="David" panose="020E0502060401010101" pitchFamily="34" charset="-79"/>
              </a:rPr>
              <a:t> </a:t>
            </a:r>
          </a:p>
          <a:p>
            <a:pPr algn="r" rtl="1">
              <a:lnSpc>
                <a:spcPts val="3000"/>
              </a:lnSpc>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וְזֹאת דַּע לְךָ: בְּאַחֲרִית הַיָּמִים יָבוֹאוּ זְמַנִּים קָשִׁים, כִּי יִהְיוּ הָאֲנָשִׁים אוֹהֲבֵי עַצְמָם, אוֹהֲבֵי כֶּסֶף, </a:t>
            </a:r>
            <a:r>
              <a:rPr lang="he-IL" sz="3200" dirty="0" err="1">
                <a:solidFill>
                  <a:srgbClr val="000000"/>
                </a:solidFill>
                <a:latin typeface="David" panose="020E0502060401010101" pitchFamily="34" charset="-79"/>
                <a:cs typeface="David" panose="020E0502060401010101" pitchFamily="34" charset="-79"/>
              </a:rPr>
              <a:t>גַּאַוְתָנִים</a:t>
            </a:r>
            <a:r>
              <a:rPr lang="he-IL" sz="3200" dirty="0">
                <a:solidFill>
                  <a:srgbClr val="000000"/>
                </a:solidFill>
                <a:latin typeface="David" panose="020E0502060401010101" pitchFamily="34" charset="-79"/>
                <a:cs typeface="David" panose="020E0502060401010101" pitchFamily="34" charset="-79"/>
              </a:rPr>
              <a:t>, שַׁחְצָנִים, מְגַדְּפִים, מַמְרִים אֶת פִּי הוֹרֵיהֶם, כְּפוּיֵי טוֹבָה, חַסְרֵי קְדֻּשָּׁה, </a:t>
            </a:r>
            <a:r>
              <a:rPr lang="he-IL" sz="3200" dirty="0" err="1">
                <a:solidFill>
                  <a:srgbClr val="000000"/>
                </a:solidFill>
                <a:latin typeface="David" panose="020E0502060401010101" pitchFamily="34" charset="-79"/>
                <a:cs typeface="David" panose="020E0502060401010101" pitchFamily="34" charset="-79"/>
              </a:rPr>
              <a:t>קְשׁוּחֵי</a:t>
            </a:r>
            <a:r>
              <a:rPr lang="he-IL" sz="3200" dirty="0">
                <a:solidFill>
                  <a:srgbClr val="000000"/>
                </a:solidFill>
                <a:latin typeface="David" panose="020E0502060401010101" pitchFamily="34" charset="-79"/>
                <a:cs typeface="David" panose="020E0502060401010101" pitchFamily="34" charset="-79"/>
              </a:rPr>
              <a:t> לֵב, בִּלְתִּי מִתְרַצִּים, מַלְשִׁינִים, הוֹלְלִים, אַכְזָרִים, שׂוֹנְאֵי טוֹב, בּוֹגְדִים, פּוֹחֲזִים, יְהִירִים, אוֹהֲבִים תַּעֲנוּגוֹת יוֹתֵר מִשֶּׁהֵם אוֹהֲבִים אֶת אֱלֹהִים, לִכְאוֹרָה בַּעֲלֵי יִרְאַת שָׁמַיִם, אַךְ כּוֹפְרִים בְּתָקְפָּהּ. הִתְרַחֵק מֵאֵלֶּה.  </a:t>
            </a:r>
            <a:r>
              <a:rPr lang="he-IL" dirty="0">
                <a:solidFill>
                  <a:srgbClr val="000000"/>
                </a:solidFill>
                <a:latin typeface="David" panose="020E0502060401010101" pitchFamily="34" charset="-79"/>
                <a:cs typeface="David" panose="020E0502060401010101" pitchFamily="34" charset="-79"/>
              </a:rPr>
              <a:t>טימותיאוס ב' ג' 1-5</a:t>
            </a:r>
            <a:endParaRPr lang="he-IL" sz="3200" dirty="0">
              <a:solidFill>
                <a:srgbClr val="000000"/>
              </a:solidFill>
              <a:latin typeface="David" panose="020E0502060401010101" pitchFamily="34" charset="-79"/>
              <a:cs typeface="David" panose="020E0502060401010101" pitchFamily="34" charset="-79"/>
            </a:endParaRP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303145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3-5: ... שֶׁכֵּן לֹא יַגִּיעַ אִם לֹא תִּהְיֶה בָּרִאשׁוֹנָה </a:t>
            </a:r>
            <a:r>
              <a:rPr lang="he-IL" sz="3600" b="1" dirty="0">
                <a:solidFill>
                  <a:srgbClr val="000000"/>
                </a:solidFill>
                <a:latin typeface="David" panose="020E0502060401010101" pitchFamily="34" charset="-79"/>
                <a:cs typeface="David" panose="020E0502060401010101" pitchFamily="34" charset="-79"/>
              </a:rPr>
              <a:t>הָעֲזִיבָה </a:t>
            </a:r>
            <a:r>
              <a:rPr lang="he-IL" sz="3600" dirty="0">
                <a:solidFill>
                  <a:srgbClr val="000000"/>
                </a:solidFill>
                <a:latin typeface="David" panose="020E0502060401010101" pitchFamily="34" charset="-79"/>
                <a:cs typeface="David" panose="020E0502060401010101" pitchFamily="34" charset="-79"/>
              </a:rPr>
              <a:t>וְיִתְגַּלֶּה אִישׁ הָרֶשַׁע, בֶּן הָאֲבַדּוֹן...</a:t>
            </a:r>
            <a:r>
              <a:rPr lang="he-IL" sz="3600" b="1" dirty="0">
                <a:solidFill>
                  <a:srgbClr val="000000"/>
                </a:solidFill>
                <a:latin typeface="David" panose="020E0502060401010101" pitchFamily="34" charset="-79"/>
                <a:cs typeface="David" panose="020E0502060401010101" pitchFamily="34" charset="-79"/>
              </a:rPr>
              <a:t> </a:t>
            </a:r>
          </a:p>
          <a:p>
            <a:pPr algn="r" rtl="1">
              <a:lnSpc>
                <a:spcPts val="3700"/>
              </a:lnSpc>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נֵעוֹר בִּי הַצֹּרֶךְ לִכְתֹּב אֲלֵיכֶם וְלַהֲאִיצְכֶם </a:t>
            </a:r>
            <a:r>
              <a:rPr lang="he-IL" sz="3200" b="1" dirty="0" err="1">
                <a:solidFill>
                  <a:srgbClr val="000000"/>
                </a:solidFill>
                <a:latin typeface="David" panose="020E0502060401010101" pitchFamily="34" charset="-79"/>
                <a:cs typeface="David" panose="020E0502060401010101" pitchFamily="34" charset="-79"/>
              </a:rPr>
              <a:t>לְהִלָּחֵם</a:t>
            </a:r>
            <a:r>
              <a:rPr lang="he-IL" sz="3200" b="1" dirty="0">
                <a:solidFill>
                  <a:srgbClr val="000000"/>
                </a:solidFill>
                <a:latin typeface="David" panose="020E0502060401010101" pitchFamily="34" charset="-79"/>
                <a:cs typeface="David" panose="020E0502060401010101" pitchFamily="34" charset="-79"/>
              </a:rPr>
              <a:t> לְמַעַן הָאֱמוּנָה שֶׁנִּמְסְרָה אַחַת וּלְתָמִיד לַקְּדוֹשִׁים</a:t>
            </a:r>
            <a:r>
              <a:rPr lang="he-IL" sz="3200" dirty="0">
                <a:solidFill>
                  <a:srgbClr val="000000"/>
                </a:solidFill>
                <a:latin typeface="David" panose="020E0502060401010101" pitchFamily="34" charset="-79"/>
                <a:cs typeface="David" panose="020E0502060401010101" pitchFamily="34" charset="-79"/>
              </a:rPr>
              <a:t>.  </a:t>
            </a:r>
            <a:r>
              <a:rPr lang="he-IL" dirty="0">
                <a:solidFill>
                  <a:srgbClr val="000000"/>
                </a:solidFill>
                <a:latin typeface="David" panose="020E0502060401010101" pitchFamily="34" charset="-79"/>
                <a:cs typeface="David" panose="020E0502060401010101" pitchFamily="34" charset="-79"/>
              </a:rPr>
              <a:t>יהודה 3</a:t>
            </a:r>
            <a:endParaRPr lang="he-IL" sz="3200" dirty="0">
              <a:solidFill>
                <a:srgbClr val="000000"/>
              </a:solidFill>
              <a:latin typeface="David" panose="020E0502060401010101" pitchFamily="34" charset="-79"/>
              <a:cs typeface="David" panose="020E0502060401010101" pitchFamily="34" charset="-79"/>
            </a:endParaRP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102742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6700" y="0"/>
            <a:ext cx="8610371"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a:extLst>
              <a:ext uri="{FF2B5EF4-FFF2-40B4-BE49-F238E27FC236}">
                <a16:creationId xmlns:a16="http://schemas.microsoft.com/office/drawing/2014/main" id="{1E9D9FD8-1F0B-4E6E-A197-FC72F2811D5F}"/>
              </a:ext>
            </a:extLst>
          </p:cNvPr>
          <p:cNvSpPr>
            <a:spLocks noGrp="1"/>
          </p:cNvSpPr>
          <p:nvPr>
            <p:ph idx="1"/>
          </p:nvPr>
        </p:nvSpPr>
        <p:spPr>
          <a:xfrm>
            <a:off x="423081" y="2554351"/>
            <a:ext cx="8297838" cy="4175061"/>
          </a:xfrm>
        </p:spPr>
        <p:txBody>
          <a:bodyPr>
            <a:noAutofit/>
          </a:bodyPr>
          <a:lstStyle/>
          <a:p>
            <a:pPr marL="0" indent="0" algn="ctr" rtl="1">
              <a:buClr>
                <a:schemeClr val="accent1">
                  <a:lumMod val="75000"/>
                </a:schemeClr>
              </a:buClr>
              <a:buNone/>
            </a:pPr>
            <a:r>
              <a:rPr lang="he-IL" sz="3600" dirty="0">
                <a:solidFill>
                  <a:srgbClr val="000000"/>
                </a:solidFill>
                <a:latin typeface="David" panose="020E0502060401010101" pitchFamily="34" charset="-79"/>
                <a:cs typeface="David" panose="020E0502060401010101" pitchFamily="34" charset="-79"/>
              </a:rPr>
              <a:t>פס' 3-5: ... שֶׁכֵּן לֹא יַגִּיעַ אִם לֹא תִּהְיֶה בָּרִאשׁוֹנָה הָעֲזִיבָה</a:t>
            </a:r>
            <a:r>
              <a:rPr lang="he-IL" sz="3600" b="1" dirty="0">
                <a:solidFill>
                  <a:srgbClr val="000000"/>
                </a:solidFill>
                <a:latin typeface="David" panose="020E0502060401010101" pitchFamily="34" charset="-79"/>
                <a:cs typeface="David" panose="020E0502060401010101" pitchFamily="34" charset="-79"/>
              </a:rPr>
              <a:t> </a:t>
            </a:r>
            <a:r>
              <a:rPr lang="he-IL" sz="3600" dirty="0">
                <a:solidFill>
                  <a:srgbClr val="000000"/>
                </a:solidFill>
                <a:latin typeface="David" panose="020E0502060401010101" pitchFamily="34" charset="-79"/>
                <a:cs typeface="David" panose="020E0502060401010101" pitchFamily="34" charset="-79"/>
              </a:rPr>
              <a:t>וְיִתְגַּלֶּה </a:t>
            </a:r>
            <a:r>
              <a:rPr lang="he-IL" sz="3600" b="1" dirty="0">
                <a:solidFill>
                  <a:srgbClr val="000000"/>
                </a:solidFill>
                <a:latin typeface="David" panose="020E0502060401010101" pitchFamily="34" charset="-79"/>
                <a:cs typeface="David" panose="020E0502060401010101" pitchFamily="34" charset="-79"/>
              </a:rPr>
              <a:t>אִישׁ הָרֶשַׁע, בֶּן הָאֲבַדּוֹן</a:t>
            </a:r>
            <a:r>
              <a:rPr lang="he-IL" sz="3600" dirty="0">
                <a:solidFill>
                  <a:srgbClr val="000000"/>
                </a:solidFill>
                <a:latin typeface="David" panose="020E0502060401010101" pitchFamily="34" charset="-79"/>
                <a:cs typeface="David" panose="020E0502060401010101" pitchFamily="34" charset="-79"/>
              </a:rPr>
              <a:t>...</a:t>
            </a:r>
            <a:r>
              <a:rPr lang="he-IL" sz="3600" b="1" dirty="0">
                <a:solidFill>
                  <a:srgbClr val="000000"/>
                </a:solidFill>
                <a:latin typeface="David" panose="020E0502060401010101" pitchFamily="34" charset="-79"/>
                <a:cs typeface="David" panose="020E0502060401010101" pitchFamily="34" charset="-79"/>
              </a:rPr>
              <a:t> </a:t>
            </a:r>
          </a:p>
          <a:p>
            <a:pPr algn="r" rtl="1">
              <a:lnSpc>
                <a:spcPts val="3700"/>
              </a:lnSpc>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וְכָל רוּחַ אֲשֶׁר אֵינֶנָּה מוֹדָה בְּיֵשׁוּעַ לֹא מֵאֱלֹהִים הִיא. זוֹהִי </a:t>
            </a:r>
            <a:r>
              <a:rPr lang="he-IL" sz="3200" b="1" dirty="0">
                <a:solidFill>
                  <a:srgbClr val="000000"/>
                </a:solidFill>
                <a:latin typeface="David" panose="020E0502060401010101" pitchFamily="34" charset="-79"/>
                <a:cs typeface="David" panose="020E0502060401010101" pitchFamily="34" charset="-79"/>
              </a:rPr>
              <a:t>רוּחַ צוֹרֵר הַמָּשִׁיחַ </a:t>
            </a:r>
            <a:r>
              <a:rPr lang="he-IL" sz="3200" dirty="0">
                <a:solidFill>
                  <a:srgbClr val="000000"/>
                </a:solidFill>
                <a:latin typeface="David" panose="020E0502060401010101" pitchFamily="34" charset="-79"/>
                <a:cs typeface="David" panose="020E0502060401010101" pitchFamily="34" charset="-79"/>
              </a:rPr>
              <a:t>אֲשֶׁר שְׁמַעְתֶּם כִּי תָּבוֹא, וּכְבָר כָּעֵת הִיא בָּעוֹלָם.  </a:t>
            </a:r>
            <a:r>
              <a:rPr lang="he-IL" dirty="0">
                <a:solidFill>
                  <a:srgbClr val="000000"/>
                </a:solidFill>
                <a:latin typeface="David" panose="020E0502060401010101" pitchFamily="34" charset="-79"/>
                <a:cs typeface="David" panose="020E0502060401010101" pitchFamily="34" charset="-79"/>
              </a:rPr>
              <a:t>יוחנן א' ד' 3</a:t>
            </a:r>
            <a:endParaRPr lang="he-IL" sz="3200" dirty="0">
              <a:solidFill>
                <a:srgbClr val="000000"/>
              </a:solidFill>
              <a:latin typeface="David" panose="020E0502060401010101" pitchFamily="34" charset="-79"/>
              <a:cs typeface="David" panose="020E0502060401010101" pitchFamily="34" charset="-79"/>
            </a:endParaRPr>
          </a:p>
          <a:p>
            <a:pPr algn="r" rtl="1">
              <a:lnSpc>
                <a:spcPts val="3700"/>
              </a:lnSpc>
              <a:buClr>
                <a:schemeClr val="accent1">
                  <a:lumMod val="75000"/>
                </a:schemeClr>
              </a:buClr>
            </a:pPr>
            <a:r>
              <a:rPr lang="he-IL" sz="3200" dirty="0">
                <a:solidFill>
                  <a:srgbClr val="000000"/>
                </a:solidFill>
                <a:latin typeface="David" panose="020E0502060401010101" pitchFamily="34" charset="-79"/>
                <a:cs typeface="David" panose="020E0502060401010101" pitchFamily="34" charset="-79"/>
              </a:rPr>
              <a:t>יְלָדַי, זֹאת הַשָּׁעָה הָאַחֲרוֹנָה. וּכְמוֹ שֶׁשְּׁמַעְתֶּם כִּי </a:t>
            </a:r>
            <a:r>
              <a:rPr lang="he-IL" sz="3200" b="1" dirty="0">
                <a:solidFill>
                  <a:srgbClr val="000000"/>
                </a:solidFill>
                <a:latin typeface="David" panose="020E0502060401010101" pitchFamily="34" charset="-79"/>
                <a:cs typeface="David" panose="020E0502060401010101" pitchFamily="34" charset="-79"/>
              </a:rPr>
              <a:t>יָבוֹא צוֹרֵר הַמָּשִׁיחַ, גַּם </a:t>
            </a:r>
            <a:r>
              <a:rPr lang="he-IL" sz="3200" b="1" dirty="0" err="1">
                <a:solidFill>
                  <a:srgbClr val="000000"/>
                </a:solidFill>
                <a:latin typeface="David" panose="020E0502060401010101" pitchFamily="34" charset="-79"/>
                <a:cs typeface="David" panose="020E0502060401010101" pitchFamily="34" charset="-79"/>
              </a:rPr>
              <a:t>עַכְשָׁו</a:t>
            </a:r>
            <a:r>
              <a:rPr lang="he-IL" sz="3200" b="1" dirty="0">
                <a:solidFill>
                  <a:srgbClr val="000000"/>
                </a:solidFill>
                <a:latin typeface="David" panose="020E0502060401010101" pitchFamily="34" charset="-79"/>
                <a:cs typeface="David" panose="020E0502060401010101" pitchFamily="34" charset="-79"/>
              </a:rPr>
              <a:t> קָמוּ צוֹרְרֵי מָשִׁיחַ רַבִּים</a:t>
            </a:r>
            <a:r>
              <a:rPr lang="he-IL" sz="3200" dirty="0">
                <a:solidFill>
                  <a:srgbClr val="000000"/>
                </a:solidFill>
                <a:latin typeface="David" panose="020E0502060401010101" pitchFamily="34" charset="-79"/>
                <a:cs typeface="David" panose="020E0502060401010101" pitchFamily="34" charset="-79"/>
              </a:rPr>
              <a:t>; מִכָּאן יוֹדְעִים אָנוּ שֶׁזּוֹהִי הַשָּׁעָה הָאַחֲרוֹנָה.  </a:t>
            </a:r>
            <a:r>
              <a:rPr lang="he-IL" dirty="0">
                <a:solidFill>
                  <a:srgbClr val="000000"/>
                </a:solidFill>
                <a:latin typeface="David" panose="020E0502060401010101" pitchFamily="34" charset="-79"/>
                <a:cs typeface="David" panose="020E0502060401010101" pitchFamily="34" charset="-79"/>
              </a:rPr>
              <a:t>יוחנן א' ב' 18</a:t>
            </a:r>
            <a:r>
              <a:rPr lang="he-IL" sz="3200" dirty="0">
                <a:solidFill>
                  <a:srgbClr val="000000"/>
                </a:solidFill>
                <a:latin typeface="David" panose="020E0502060401010101" pitchFamily="34" charset="-79"/>
                <a:cs typeface="David" panose="020E0502060401010101" pitchFamily="34" charset="-79"/>
              </a:rPr>
              <a:t> </a:t>
            </a:r>
          </a:p>
        </p:txBody>
      </p:sp>
      <p:sp>
        <p:nvSpPr>
          <p:cNvPr id="8" name="Title 1">
            <a:extLst>
              <a:ext uri="{FF2B5EF4-FFF2-40B4-BE49-F238E27FC236}">
                <a16:creationId xmlns:a16="http://schemas.microsoft.com/office/drawing/2014/main" id="{12CD5578-B01B-4BA0-9E9E-41D7AE682991}"/>
              </a:ext>
            </a:extLst>
          </p:cNvPr>
          <p:cNvSpPr>
            <a:spLocks noGrp="1"/>
          </p:cNvSpPr>
          <p:nvPr>
            <p:ph type="title"/>
          </p:nvPr>
        </p:nvSpPr>
        <p:spPr>
          <a:xfrm>
            <a:off x="884419" y="540920"/>
            <a:ext cx="7375161" cy="1899131"/>
          </a:xfrm>
        </p:spPr>
        <p:txBody>
          <a:bodyPr>
            <a:normAutofit/>
          </a:bodyPr>
          <a:lstStyle/>
          <a:p>
            <a:pPr algn="ctr" rtl="1">
              <a:lnSpc>
                <a:spcPts val="5000"/>
              </a:lnSpc>
              <a:spcBef>
                <a:spcPts val="1800"/>
              </a:spcBef>
            </a:pPr>
            <a:r>
              <a:rPr lang="he-IL" sz="4800" dirty="0">
                <a:solidFill>
                  <a:srgbClr val="FFFFFF"/>
                </a:solidFill>
                <a:latin typeface="BN Golani" panose="02000000000000000000" pitchFamily="2" charset="-79"/>
                <a:cs typeface="BN Golani" panose="02000000000000000000" pitchFamily="2" charset="-79"/>
              </a:rPr>
              <a:t>אחרית הימים</a:t>
            </a:r>
            <a:br>
              <a:rPr lang="he-IL" sz="4800" dirty="0">
                <a:solidFill>
                  <a:srgbClr val="FFFFFF"/>
                </a:solidFill>
                <a:latin typeface="BN Golani" panose="02000000000000000000" pitchFamily="2" charset="-79"/>
                <a:cs typeface="BN Golani" panose="02000000000000000000" pitchFamily="2" charset="-79"/>
              </a:rPr>
            </a:br>
            <a:r>
              <a:rPr lang="he-IL" sz="3200" b="1" dirty="0">
                <a:solidFill>
                  <a:srgbClr val="FFFFFF"/>
                </a:solidFill>
                <a:latin typeface="BN Golani" panose="02000000000000000000" pitchFamily="2" charset="-79"/>
                <a:cs typeface="BN Golani" panose="02000000000000000000" pitchFamily="2" charset="-79"/>
              </a:rPr>
              <a:t>תסלוניקים ב' ב' 1-12</a:t>
            </a:r>
            <a:endParaRPr lang="LID4096" sz="4800" b="1" dirty="0">
              <a:solidFill>
                <a:srgbClr val="FFFFFF"/>
              </a:solidFill>
              <a:latin typeface="BN Golani" panose="02000000000000000000" pitchFamily="2" charset="-79"/>
              <a:cs typeface="BN Golani" panose="02000000000000000000" pitchFamily="2" charset="-79"/>
            </a:endParaRPr>
          </a:p>
        </p:txBody>
      </p:sp>
    </p:spTree>
    <p:extLst>
      <p:ext uri="{BB962C8B-B14F-4D97-AF65-F5344CB8AC3E}">
        <p14:creationId xmlns:p14="http://schemas.microsoft.com/office/powerpoint/2010/main" val="1505763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1087</Words>
  <Application>Microsoft Office PowerPoint</Application>
  <PresentationFormat>On-screen Show (4:3)</PresentationFormat>
  <Paragraphs>43</Paragraphs>
  <Slides>15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BN Golani</vt:lpstr>
      <vt:lpstr>Calibri</vt:lpstr>
      <vt:lpstr>Calibri Light</vt:lpstr>
      <vt:lpstr>David</vt:lpstr>
      <vt:lpstr>1_Office Theme</vt:lpstr>
      <vt:lpstr>2_Office Theme</vt:lpstr>
      <vt:lpstr>אחרית הימים  נו, אז מה?</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lpstr>אחרית הימים תסלוניקים ב' ב' 1-12</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Beit-Eliahu</dc:creator>
  <cp:lastModifiedBy>Shay Pinhassi</cp:lastModifiedBy>
  <cp:revision>71</cp:revision>
  <dcterms:created xsi:type="dcterms:W3CDTF">2009-03-24T21:37:51Z</dcterms:created>
  <dcterms:modified xsi:type="dcterms:W3CDTF">2020-08-09T13:38:03Z</dcterms:modified>
</cp:coreProperties>
</file>